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1"/>
  </p:notesMasterIdLst>
  <p:sldIdLst>
    <p:sldId id="256" r:id="rId2"/>
    <p:sldId id="257" r:id="rId3"/>
    <p:sldId id="258" r:id="rId4"/>
    <p:sldId id="259" r:id="rId5"/>
    <p:sldId id="352" r:id="rId6"/>
    <p:sldId id="260" r:id="rId7"/>
    <p:sldId id="262" r:id="rId8"/>
    <p:sldId id="261" r:id="rId9"/>
    <p:sldId id="263" r:id="rId10"/>
    <p:sldId id="353" r:id="rId11"/>
    <p:sldId id="354" r:id="rId12"/>
    <p:sldId id="264" r:id="rId13"/>
    <p:sldId id="265" r:id="rId14"/>
    <p:sldId id="281" r:id="rId15"/>
    <p:sldId id="282" r:id="rId16"/>
    <p:sldId id="283" r:id="rId17"/>
    <p:sldId id="284" r:id="rId18"/>
    <p:sldId id="285" r:id="rId19"/>
    <p:sldId id="290" r:id="rId20"/>
    <p:sldId id="292" r:id="rId21"/>
    <p:sldId id="294" r:id="rId22"/>
    <p:sldId id="293" r:id="rId23"/>
    <p:sldId id="318" r:id="rId24"/>
    <p:sldId id="305" r:id="rId25"/>
    <p:sldId id="345" r:id="rId26"/>
    <p:sldId id="323" r:id="rId27"/>
    <p:sldId id="344" r:id="rId28"/>
    <p:sldId id="355" r:id="rId29"/>
    <p:sldId id="346" r:id="rId30"/>
    <p:sldId id="313" r:id="rId31"/>
    <p:sldId id="306" r:id="rId32"/>
    <p:sldId id="348" r:id="rId33"/>
    <p:sldId id="311" r:id="rId34"/>
    <p:sldId id="314" r:id="rId35"/>
    <p:sldId id="358" r:id="rId36"/>
    <p:sldId id="359" r:id="rId37"/>
    <p:sldId id="349" r:id="rId38"/>
    <p:sldId id="350" r:id="rId39"/>
    <p:sldId id="336" r:id="rId40"/>
    <p:sldId id="337" r:id="rId41"/>
    <p:sldId id="307" r:id="rId42"/>
    <p:sldId id="335" r:id="rId43"/>
    <p:sldId id="351" r:id="rId44"/>
    <p:sldId id="275" r:id="rId45"/>
    <p:sldId id="316" r:id="rId46"/>
    <p:sldId id="315" r:id="rId47"/>
    <p:sldId id="320" r:id="rId48"/>
    <p:sldId id="356" r:id="rId49"/>
    <p:sldId id="357" r:id="rId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588"/>
    <p:restoredTop sz="94639"/>
  </p:normalViewPr>
  <p:slideViewPr>
    <p:cSldViewPr snapToGrid="0" snapToObjects="1" showGuides="1">
      <p:cViewPr varScale="1">
        <p:scale>
          <a:sx n="100" d="100"/>
          <a:sy n="100" d="100"/>
        </p:scale>
        <p:origin x="216" y="17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CF0513D-02A1-2842-A00E-68994604635C}" type="datetimeFigureOut">
              <a:t>3/25/19</a:t>
            </a:fld>
            <a:endParaRPr lang="fr-F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57F1BC-0E62-8147-822B-1C2601B6273D}" type="slidenum">
              <a:t>‹#›</a:t>
            </a:fld>
            <a:endParaRPr lang="fr-FR"/>
          </a:p>
        </p:txBody>
      </p:sp>
    </p:spTree>
    <p:extLst>
      <p:ext uri="{BB962C8B-B14F-4D97-AF65-F5344CB8AC3E}">
        <p14:creationId xmlns:p14="http://schemas.microsoft.com/office/powerpoint/2010/main" val="40514744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dfcfebc22_0_1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dfcfebc22_0_1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a:t>Most historical backtest performances look amazing, they almost never lose money</a:t>
            </a:r>
            <a:endParaRPr/>
          </a:p>
          <a:p>
            <a:pPr marL="457200" lvl="0" indent="-317500" algn="l" rtl="0">
              <a:spcBef>
                <a:spcPts val="0"/>
              </a:spcBef>
              <a:spcAft>
                <a:spcPts val="0"/>
              </a:spcAft>
              <a:buSzPts val="1400"/>
              <a:buChar char="●"/>
            </a:pPr>
            <a:r>
              <a:rPr lang="en"/>
              <a:t>Then however, when you set it live and deploy it with capital a common failure mode is that it does not seem to perform as the backtest suggested</a:t>
            </a:r>
            <a:endParaRPr/>
          </a:p>
          <a:p>
            <a:pPr marL="457200" lvl="0" indent="-317500" algn="l" rtl="0">
              <a:spcBef>
                <a:spcPts val="0"/>
              </a:spcBef>
              <a:spcAft>
                <a:spcPts val="0"/>
              </a:spcAft>
              <a:buSzPts val="1400"/>
              <a:buChar char="●"/>
            </a:pPr>
            <a:r>
              <a:rPr lang="en"/>
              <a:t>Problem is, it is very easy to overfit the backtest so that it only works on historical data but not going forward</a:t>
            </a:r>
            <a:endParaRPr/>
          </a:p>
        </p:txBody>
      </p:sp>
    </p:spTree>
    <p:extLst>
      <p:ext uri="{BB962C8B-B14F-4D97-AF65-F5344CB8AC3E}">
        <p14:creationId xmlns:p14="http://schemas.microsoft.com/office/powerpoint/2010/main" val="9584656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dfcfebc22_0_156:notes"/>
          <p:cNvSpPr>
            <a:spLocks noGrp="1" noRot="1" noChangeAspect="1"/>
          </p:cNvSpPr>
          <p:nvPr>
            <p:ph type="sldImg" idx="2"/>
          </p:nvPr>
        </p:nvSpPr>
        <p:spPr>
          <a:xfrm>
            <a:off x="685990" y="685800"/>
            <a:ext cx="54867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dfcfebc22_0_1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a:t>Another way to look at that same data is just as a histogram of daily returns</a:t>
            </a:r>
            <a:endParaRPr/>
          </a:p>
          <a:p>
            <a:pPr marL="457200" lvl="0" indent="-317500" algn="l" rtl="0">
              <a:spcBef>
                <a:spcPts val="0"/>
              </a:spcBef>
              <a:spcAft>
                <a:spcPts val="0"/>
              </a:spcAft>
              <a:buSzPts val="1400"/>
              <a:buChar char="●"/>
            </a:pPr>
            <a:r>
              <a:rPr lang="en"/>
              <a:t>Here the question becomes, do the out-of-sample returns come from the same distribution as the in-sample returns</a:t>
            </a:r>
            <a:endParaRPr/>
          </a:p>
          <a:p>
            <a:pPr marL="457200" lvl="0" indent="-317500" algn="l" rtl="0">
              <a:spcBef>
                <a:spcPts val="0"/>
              </a:spcBef>
              <a:spcAft>
                <a:spcPts val="0"/>
              </a:spcAft>
              <a:buSzPts val="1400"/>
              <a:buChar char="●"/>
            </a:pPr>
            <a:r>
              <a:rPr lang="en"/>
              <a:t>Difficult problem because out-of-sample data is always scarce and returns are generally noisy</a:t>
            </a:r>
            <a:endParaRPr/>
          </a:p>
          <a:p>
            <a:pPr marL="457200" lvl="0" indent="-317500" algn="l" rtl="0">
              <a:spcBef>
                <a:spcPts val="0"/>
              </a:spcBef>
              <a:spcAft>
                <a:spcPts val="0"/>
              </a:spcAft>
              <a:buSzPts val="1400"/>
              <a:buChar char="●"/>
            </a:pPr>
            <a:r>
              <a:rPr lang="en"/>
              <a:t>Now how would you solve that problem? There are several approaches that a data scientist might follow.</a:t>
            </a:r>
            <a:endParaRPr/>
          </a:p>
        </p:txBody>
      </p:sp>
    </p:spTree>
    <p:extLst>
      <p:ext uri="{BB962C8B-B14F-4D97-AF65-F5344CB8AC3E}">
        <p14:creationId xmlns:p14="http://schemas.microsoft.com/office/powerpoint/2010/main" val="7801222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dfcfebc22_0_10:notes"/>
          <p:cNvSpPr>
            <a:spLocks noGrp="1" noRot="1" noChangeAspect="1"/>
          </p:cNvSpPr>
          <p:nvPr>
            <p:ph type="sldImg" idx="2"/>
          </p:nvPr>
        </p:nvSpPr>
        <p:spPr>
          <a:xfrm>
            <a:off x="685990" y="685800"/>
            <a:ext cx="54867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dfcfebc22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a:t>It is fair to say that machine learning has revolutionized data science and is definitely the go-to choice in a lot of cases. But how might we apply it in this specific case?</a:t>
            </a:r>
            <a:endParaRPr/>
          </a:p>
          <a:p>
            <a:pPr marL="457200" lvl="0" indent="-317500" algn="l" rtl="0">
              <a:spcBef>
                <a:spcPts val="0"/>
              </a:spcBef>
              <a:spcAft>
                <a:spcPts val="0"/>
              </a:spcAft>
              <a:buSzPts val="1400"/>
              <a:buChar char="●"/>
            </a:pPr>
            <a:r>
              <a:rPr lang="en"/>
              <a:t>One possibility would be to try and train a classifier and if it is able to differentiate between these two distributions in cross-validation we would assume that the backtest is overfit.</a:t>
            </a:r>
            <a:endParaRPr/>
          </a:p>
          <a:p>
            <a:pPr marL="457200" lvl="0" indent="-317500" algn="l" rtl="0">
              <a:spcBef>
                <a:spcPts val="0"/>
              </a:spcBef>
              <a:spcAft>
                <a:spcPts val="0"/>
              </a:spcAft>
              <a:buSzPts val="1400"/>
              <a:buChar char="●"/>
            </a:pPr>
            <a:r>
              <a:rPr lang="en"/>
              <a:t>Now you will probably say that machine learning is just not the right tool for the job in this case and that is precisely the point I am trying to convey.</a:t>
            </a:r>
            <a:endParaRPr/>
          </a:p>
          <a:p>
            <a:pPr marL="457200" lvl="0" indent="-317500" algn="l" rtl="0">
              <a:spcBef>
                <a:spcPts val="0"/>
              </a:spcBef>
              <a:spcAft>
                <a:spcPts val="0"/>
              </a:spcAft>
              <a:buSzPts val="1400"/>
              <a:buChar char="●"/>
            </a:pPr>
            <a:r>
              <a:rPr lang="en"/>
              <a:t>Most machine learning algorithms are very static in what they do so to apply them we would have to change our problem and shoe-horn it into this framework: “If your only tool is a hammer, everything starts to look like a nail”. This is actually very common.</a:t>
            </a:r>
            <a:endParaRPr/>
          </a:p>
          <a:p>
            <a:pPr marL="457200" lvl="0" indent="-317500" algn="l" rtl="0">
              <a:spcBef>
                <a:spcPts val="0"/>
              </a:spcBef>
              <a:spcAft>
                <a:spcPts val="0"/>
              </a:spcAft>
              <a:buSzPts val="1400"/>
              <a:buChar char="●"/>
            </a:pPr>
            <a:r>
              <a:rPr lang="en"/>
              <a:t>Another problem with this approach is that we don’t really have a measure of confidence in our answer.</a:t>
            </a:r>
            <a:endParaRPr/>
          </a:p>
          <a:p>
            <a:pPr marL="457200" lvl="0" indent="-317500" algn="l" rtl="0">
              <a:spcBef>
                <a:spcPts val="0"/>
              </a:spcBef>
              <a:spcAft>
                <a:spcPts val="0"/>
              </a:spcAft>
              <a:buSzPts val="1400"/>
              <a:buChar char="●"/>
            </a:pPr>
            <a:r>
              <a:rPr lang="en"/>
              <a:t>Lastly, these blackbox algorithms are often bad at conveying what they have learned from the data. And that might be fine if you only care about prediction but if you actually want to learn something from your data this tool is less well suited.</a:t>
            </a:r>
            <a:endParaRPr/>
          </a:p>
        </p:txBody>
      </p:sp>
    </p:spTree>
    <p:extLst>
      <p:ext uri="{BB962C8B-B14F-4D97-AF65-F5344CB8AC3E}">
        <p14:creationId xmlns:p14="http://schemas.microsoft.com/office/powerpoint/2010/main" val="22965376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dfcfebc22_0_53:notes"/>
          <p:cNvSpPr>
            <a:spLocks noGrp="1" noRot="1" noChangeAspect="1"/>
          </p:cNvSpPr>
          <p:nvPr>
            <p:ph type="sldImg" idx="2"/>
          </p:nvPr>
        </p:nvSpPr>
        <p:spPr>
          <a:xfrm>
            <a:off x="685990" y="685800"/>
            <a:ext cx="54867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gdfcfebc22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a:t>Alternatively, we could use frequentist statistics which is much better suited for this type of problem</a:t>
            </a:r>
            <a:endParaRPr/>
          </a:p>
          <a:p>
            <a:pPr marL="457200" lvl="0" indent="-317500" algn="l" rtl="0">
              <a:spcBef>
                <a:spcPts val="0"/>
              </a:spcBef>
              <a:spcAft>
                <a:spcPts val="0"/>
              </a:spcAft>
              <a:buSzPts val="1400"/>
              <a:buChar char="●"/>
            </a:pPr>
            <a:r>
              <a:rPr lang="en"/>
              <a:t>Usually, you run a hypothesis test like the t-test which produces a p-value</a:t>
            </a:r>
            <a:endParaRPr/>
          </a:p>
          <a:p>
            <a:pPr marL="457200" lvl="0" indent="-317500" algn="l" rtl="0">
              <a:spcBef>
                <a:spcPts val="0"/>
              </a:spcBef>
              <a:spcAft>
                <a:spcPts val="0"/>
              </a:spcAft>
              <a:buSzPts val="1400"/>
              <a:buChar char="●"/>
            </a:pPr>
            <a:r>
              <a:rPr lang="en"/>
              <a:t>While tempting, this p-value is actually not the probability that the two distributions are different. Unfortunately I don’t have enough time to go into this subtlety but it has far reaching implications.</a:t>
            </a:r>
            <a:endParaRPr/>
          </a:p>
          <a:p>
            <a:pPr marL="457200" lvl="0" indent="-317500" algn="l" rtl="0">
              <a:spcBef>
                <a:spcPts val="0"/>
              </a:spcBef>
              <a:spcAft>
                <a:spcPts val="0"/>
              </a:spcAft>
              <a:buSzPts val="1400"/>
              <a:buChar char="●"/>
            </a:pPr>
            <a:r>
              <a:rPr lang="en"/>
              <a:t>In addition, there are various implicit assumptions, for example, the t-test assumes your data to be normally distributed which unfortunately is not the case for daily returns as they are known to have much heavier tails or extreme events which you often observed in the market and which are very meaningful.</a:t>
            </a:r>
            <a:endParaRPr/>
          </a:p>
          <a:p>
            <a:pPr marL="457200" lvl="0" indent="-317500" algn="l" rtl="0">
              <a:spcBef>
                <a:spcPts val="0"/>
              </a:spcBef>
              <a:spcAft>
                <a:spcPts val="0"/>
              </a:spcAft>
              <a:buSzPts val="1400"/>
              <a:buChar char="●"/>
            </a:pPr>
            <a:r>
              <a:rPr lang="en"/>
              <a:t>And unfortunately changing these assumptions would require us to completely rederive the test so frequentist statistics is very inflexible</a:t>
            </a:r>
            <a:endParaRPr/>
          </a:p>
        </p:txBody>
      </p:sp>
    </p:spTree>
    <p:extLst>
      <p:ext uri="{BB962C8B-B14F-4D97-AF65-F5344CB8AC3E}">
        <p14:creationId xmlns:p14="http://schemas.microsoft.com/office/powerpoint/2010/main" val="9085604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dfcfebc22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dfcfebc22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a:t>Now probabilistic programming allows us much greater flexibility by providing us with a toolbox to build a model specifically tailored to the problem we’re trying to solve</a:t>
            </a:r>
            <a:endParaRPr/>
          </a:p>
          <a:p>
            <a:pPr marL="457200" lvl="0" indent="-317500" algn="l" rtl="0">
              <a:spcBef>
                <a:spcPts val="0"/>
              </a:spcBef>
              <a:spcAft>
                <a:spcPts val="0"/>
              </a:spcAft>
              <a:buSzPts val="1400"/>
              <a:buChar char="●"/>
            </a:pPr>
            <a:r>
              <a:rPr lang="en"/>
              <a:t>The real power of that approach is that we can specify arbitrarily complex models in computer code and then use very general inference algorithms called Markov chain Monte Carlo to fit them to data</a:t>
            </a:r>
            <a:endParaRPr/>
          </a:p>
          <a:p>
            <a:pPr marL="457200" lvl="0" indent="-317500" algn="l" rtl="0">
              <a:spcBef>
                <a:spcPts val="0"/>
              </a:spcBef>
              <a:spcAft>
                <a:spcPts val="0"/>
              </a:spcAft>
              <a:buSzPts val="1400"/>
              <a:buChar char="●"/>
            </a:pPr>
            <a:r>
              <a:rPr lang="en"/>
              <a:t>Moreover, probabilistic programming implements Bayesian statistics which actually gives us the probabilities we care about unlike frequentist statistics does.</a:t>
            </a:r>
            <a:endParaRPr/>
          </a:p>
          <a:p>
            <a:pPr marL="457200" lvl="0" indent="-317500" algn="l" rtl="0">
              <a:spcBef>
                <a:spcPts val="0"/>
              </a:spcBef>
              <a:spcAft>
                <a:spcPts val="0"/>
              </a:spcAft>
              <a:buSzPts val="1400"/>
              <a:buChar char="●"/>
            </a:pPr>
            <a:r>
              <a:rPr lang="en"/>
              <a:t>So what is a good way to think about creating such a model?</a:t>
            </a:r>
            <a:endParaRPr/>
          </a:p>
        </p:txBody>
      </p:sp>
    </p:spTree>
    <p:extLst>
      <p:ext uri="{BB962C8B-B14F-4D97-AF65-F5344CB8AC3E}">
        <p14:creationId xmlns:p14="http://schemas.microsoft.com/office/powerpoint/2010/main" val="19489687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dfcfebc22_0_2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dfcfebc22_0_2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a:t>Now to answer our original question, whether the out-of-sample period matches what was suggested by the backtest we can check if the mean of the two distributions is significantly different.</a:t>
            </a:r>
            <a:endParaRPr/>
          </a:p>
          <a:p>
            <a:pPr marL="457200" lvl="0" indent="-317500" algn="l" rtl="0">
              <a:spcBef>
                <a:spcPts val="0"/>
              </a:spcBef>
              <a:spcAft>
                <a:spcPts val="0"/>
              </a:spcAft>
              <a:buSzPts val="1400"/>
              <a:buChar char="●"/>
            </a:pPr>
            <a:r>
              <a:rPr lang="en"/>
              <a:t>Here we just plot the posterior of the mean returns. It is important to note that this is *not* the returns-distribution itself, but rather our belief in the mean of the returns-distribution. Because we are doing Bayesian statistics, the mean is not a single number but actually a probability distribution that tells us how likely different mean values are. Intuitively, the wider the distribution the more uncertainty we have so you can see that with only a few days of out of-sample data our uncertainty in the mean of that period is much higher than for the backtest period for which we consider a much smaller parameter range as likely.</a:t>
            </a:r>
            <a:endParaRPr/>
          </a:p>
          <a:p>
            <a:pPr marL="457200" lvl="0" indent="-317500" algn="l" rtl="0">
              <a:spcBef>
                <a:spcPts val="0"/>
              </a:spcBef>
              <a:spcAft>
                <a:spcPts val="0"/>
              </a:spcAft>
              <a:buSzPts val="1400"/>
              <a:buChar char="●"/>
            </a:pPr>
            <a:r>
              <a:rPr lang="en"/>
              <a:t>Given these posteriors we can now ask statistically meaningful questions like what is the probability that the mean returns of the in-sample period is smaller than the out-of-sample period.</a:t>
            </a:r>
            <a:endParaRPr/>
          </a:p>
          <a:p>
            <a:pPr marL="457200" lvl="0" indent="-317500" algn="l" rtl="0">
              <a:spcBef>
                <a:spcPts val="0"/>
              </a:spcBef>
              <a:spcAft>
                <a:spcPts val="0"/>
              </a:spcAft>
              <a:buSzPts val="1400"/>
              <a:buChar char="●"/>
            </a:pPr>
            <a:r>
              <a:rPr lang="en"/>
              <a:t>3.34% which is very low so in this case we are fairly certain that the backtest is overfit on historical data.</a:t>
            </a:r>
            <a:endParaRPr/>
          </a:p>
        </p:txBody>
      </p:sp>
    </p:spTree>
    <p:extLst>
      <p:ext uri="{BB962C8B-B14F-4D97-AF65-F5344CB8AC3E}">
        <p14:creationId xmlns:p14="http://schemas.microsoft.com/office/powerpoint/2010/main" val="21157473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ca4ae0828_1_76:notes"/>
          <p:cNvSpPr>
            <a:spLocks noGrp="1" noRot="1" noChangeAspect="1"/>
          </p:cNvSpPr>
          <p:nvPr>
            <p:ph type="sldImg" idx="2"/>
          </p:nvPr>
        </p:nvSpPr>
        <p:spPr>
          <a:xfrm>
            <a:off x="685990" y="685800"/>
            <a:ext cx="54867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 name="Google Shape;283;gca4ae0828_1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a:t>With probabilistic programming we now have a tool to alert us to these problems much sooner so that this won’t happen again.</a:t>
            </a:r>
            <a:endParaRPr/>
          </a:p>
        </p:txBody>
      </p:sp>
    </p:spTree>
    <p:extLst>
      <p:ext uri="{BB962C8B-B14F-4D97-AF65-F5344CB8AC3E}">
        <p14:creationId xmlns:p14="http://schemas.microsoft.com/office/powerpoint/2010/main" val="33917832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01FBB4-74DB-9245-81D1-961B1EDEF82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fr-FR"/>
          </a:p>
        </p:txBody>
      </p:sp>
      <p:sp>
        <p:nvSpPr>
          <p:cNvPr id="3" name="Subtitle 2">
            <a:extLst>
              <a:ext uri="{FF2B5EF4-FFF2-40B4-BE49-F238E27FC236}">
                <a16:creationId xmlns:a16="http://schemas.microsoft.com/office/drawing/2014/main" id="{29F51EED-E3F3-7C4E-94C7-F457D2BB070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fr-FR"/>
          </a:p>
        </p:txBody>
      </p:sp>
      <p:sp>
        <p:nvSpPr>
          <p:cNvPr id="4" name="Date Placeholder 3">
            <a:extLst>
              <a:ext uri="{FF2B5EF4-FFF2-40B4-BE49-F238E27FC236}">
                <a16:creationId xmlns:a16="http://schemas.microsoft.com/office/drawing/2014/main" id="{C24594D5-9BDE-A44D-8A81-51655B39FE6A}"/>
              </a:ext>
            </a:extLst>
          </p:cNvPr>
          <p:cNvSpPr>
            <a:spLocks noGrp="1"/>
          </p:cNvSpPr>
          <p:nvPr>
            <p:ph type="dt" sz="half" idx="10"/>
          </p:nvPr>
        </p:nvSpPr>
        <p:spPr/>
        <p:txBody>
          <a:bodyPr/>
          <a:lstStyle/>
          <a:p>
            <a:fld id="{F8952258-3E4A-ED4E-A238-676A5477BEAF}" type="datetimeFigureOut">
              <a:t>3/25/19</a:t>
            </a:fld>
            <a:endParaRPr lang="fr-FR"/>
          </a:p>
        </p:txBody>
      </p:sp>
      <p:sp>
        <p:nvSpPr>
          <p:cNvPr id="5" name="Footer Placeholder 4">
            <a:extLst>
              <a:ext uri="{FF2B5EF4-FFF2-40B4-BE49-F238E27FC236}">
                <a16:creationId xmlns:a16="http://schemas.microsoft.com/office/drawing/2014/main" id="{01CB46A4-DA2E-F54A-B81A-AA44BC685B81}"/>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2D49B8AA-AB43-464E-971C-AAD209DF53C9}"/>
              </a:ext>
            </a:extLst>
          </p:cNvPr>
          <p:cNvSpPr>
            <a:spLocks noGrp="1"/>
          </p:cNvSpPr>
          <p:nvPr>
            <p:ph type="sldNum" sz="quarter" idx="12"/>
          </p:nvPr>
        </p:nvSpPr>
        <p:spPr/>
        <p:txBody>
          <a:bodyPr/>
          <a:lstStyle/>
          <a:p>
            <a:fld id="{CC2FC10F-7CFA-814E-BF56-F81D59630328}" type="slidenum">
              <a:t>‹#›</a:t>
            </a:fld>
            <a:endParaRPr lang="fr-FR"/>
          </a:p>
        </p:txBody>
      </p:sp>
    </p:spTree>
    <p:extLst>
      <p:ext uri="{BB962C8B-B14F-4D97-AF65-F5344CB8AC3E}">
        <p14:creationId xmlns:p14="http://schemas.microsoft.com/office/powerpoint/2010/main" val="39155699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19C21E-4940-7240-8DBC-F217A1B11B4C}"/>
              </a:ext>
            </a:extLst>
          </p:cNvPr>
          <p:cNvSpPr>
            <a:spLocks noGrp="1"/>
          </p:cNvSpPr>
          <p:nvPr>
            <p:ph type="title"/>
          </p:nvPr>
        </p:nvSpPr>
        <p:spPr/>
        <p:txBody>
          <a:bodyPr/>
          <a:lstStyle/>
          <a:p>
            <a:r>
              <a:rPr lang="en-US"/>
              <a:t>Click to edit Master title style</a:t>
            </a:r>
            <a:endParaRPr lang="fr-FR"/>
          </a:p>
        </p:txBody>
      </p:sp>
      <p:sp>
        <p:nvSpPr>
          <p:cNvPr id="3" name="Vertical Text Placeholder 2">
            <a:extLst>
              <a:ext uri="{FF2B5EF4-FFF2-40B4-BE49-F238E27FC236}">
                <a16:creationId xmlns:a16="http://schemas.microsoft.com/office/drawing/2014/main" id="{73E00678-0DEE-1642-9BC3-0901138C8B6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a:extLst>
              <a:ext uri="{FF2B5EF4-FFF2-40B4-BE49-F238E27FC236}">
                <a16:creationId xmlns:a16="http://schemas.microsoft.com/office/drawing/2014/main" id="{10623622-E00D-EF42-B81D-6F8E83D72D2B}"/>
              </a:ext>
            </a:extLst>
          </p:cNvPr>
          <p:cNvSpPr>
            <a:spLocks noGrp="1"/>
          </p:cNvSpPr>
          <p:nvPr>
            <p:ph type="dt" sz="half" idx="10"/>
          </p:nvPr>
        </p:nvSpPr>
        <p:spPr/>
        <p:txBody>
          <a:bodyPr/>
          <a:lstStyle/>
          <a:p>
            <a:fld id="{F8952258-3E4A-ED4E-A238-676A5477BEAF}" type="datetimeFigureOut">
              <a:t>3/25/19</a:t>
            </a:fld>
            <a:endParaRPr lang="fr-FR"/>
          </a:p>
        </p:txBody>
      </p:sp>
      <p:sp>
        <p:nvSpPr>
          <p:cNvPr id="5" name="Footer Placeholder 4">
            <a:extLst>
              <a:ext uri="{FF2B5EF4-FFF2-40B4-BE49-F238E27FC236}">
                <a16:creationId xmlns:a16="http://schemas.microsoft.com/office/drawing/2014/main" id="{327BCA98-F05C-B841-AD56-189D46DB8B4D}"/>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EE4BFB16-95AB-0245-B6F5-248CE7059B64}"/>
              </a:ext>
            </a:extLst>
          </p:cNvPr>
          <p:cNvSpPr>
            <a:spLocks noGrp="1"/>
          </p:cNvSpPr>
          <p:nvPr>
            <p:ph type="sldNum" sz="quarter" idx="12"/>
          </p:nvPr>
        </p:nvSpPr>
        <p:spPr/>
        <p:txBody>
          <a:bodyPr/>
          <a:lstStyle/>
          <a:p>
            <a:fld id="{CC2FC10F-7CFA-814E-BF56-F81D59630328}" type="slidenum">
              <a:t>‹#›</a:t>
            </a:fld>
            <a:endParaRPr lang="fr-FR"/>
          </a:p>
        </p:txBody>
      </p:sp>
    </p:spTree>
    <p:extLst>
      <p:ext uri="{BB962C8B-B14F-4D97-AF65-F5344CB8AC3E}">
        <p14:creationId xmlns:p14="http://schemas.microsoft.com/office/powerpoint/2010/main" val="35455365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02E4DD0-4431-AB4E-8D01-41DA814DA4F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fr-FR"/>
          </a:p>
        </p:txBody>
      </p:sp>
      <p:sp>
        <p:nvSpPr>
          <p:cNvPr id="3" name="Vertical Text Placeholder 2">
            <a:extLst>
              <a:ext uri="{FF2B5EF4-FFF2-40B4-BE49-F238E27FC236}">
                <a16:creationId xmlns:a16="http://schemas.microsoft.com/office/drawing/2014/main" id="{DE9B06CE-6200-7842-A9AF-C1D56362AFD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a:extLst>
              <a:ext uri="{FF2B5EF4-FFF2-40B4-BE49-F238E27FC236}">
                <a16:creationId xmlns:a16="http://schemas.microsoft.com/office/drawing/2014/main" id="{665FB71B-33E5-FF44-AFF7-7AE049B06197}"/>
              </a:ext>
            </a:extLst>
          </p:cNvPr>
          <p:cNvSpPr>
            <a:spLocks noGrp="1"/>
          </p:cNvSpPr>
          <p:nvPr>
            <p:ph type="dt" sz="half" idx="10"/>
          </p:nvPr>
        </p:nvSpPr>
        <p:spPr/>
        <p:txBody>
          <a:bodyPr/>
          <a:lstStyle/>
          <a:p>
            <a:fld id="{F8952258-3E4A-ED4E-A238-676A5477BEAF}" type="datetimeFigureOut">
              <a:t>3/25/19</a:t>
            </a:fld>
            <a:endParaRPr lang="fr-FR"/>
          </a:p>
        </p:txBody>
      </p:sp>
      <p:sp>
        <p:nvSpPr>
          <p:cNvPr id="5" name="Footer Placeholder 4">
            <a:extLst>
              <a:ext uri="{FF2B5EF4-FFF2-40B4-BE49-F238E27FC236}">
                <a16:creationId xmlns:a16="http://schemas.microsoft.com/office/drawing/2014/main" id="{E075679E-368E-B84F-A733-F2AB98AF1E00}"/>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C6180361-6F56-EB4C-A41B-12C769F636CE}"/>
              </a:ext>
            </a:extLst>
          </p:cNvPr>
          <p:cNvSpPr>
            <a:spLocks noGrp="1"/>
          </p:cNvSpPr>
          <p:nvPr>
            <p:ph type="sldNum" sz="quarter" idx="12"/>
          </p:nvPr>
        </p:nvSpPr>
        <p:spPr/>
        <p:txBody>
          <a:bodyPr/>
          <a:lstStyle/>
          <a:p>
            <a:fld id="{CC2FC10F-7CFA-814E-BF56-F81D59630328}" type="slidenum">
              <a:t>‹#›</a:t>
            </a:fld>
            <a:endParaRPr lang="fr-FR"/>
          </a:p>
        </p:txBody>
      </p:sp>
    </p:spTree>
    <p:extLst>
      <p:ext uri="{BB962C8B-B14F-4D97-AF65-F5344CB8AC3E}">
        <p14:creationId xmlns:p14="http://schemas.microsoft.com/office/powerpoint/2010/main" val="239314310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3"/>
          <p:cNvSpPr txBox="1">
            <a:spLocks noGrp="1"/>
          </p:cNvSpPr>
          <p:nvPr>
            <p:ph type="title"/>
          </p:nvPr>
        </p:nvSpPr>
        <p:spPr>
          <a:xfrm>
            <a:off x="609600" y="274638"/>
            <a:ext cx="10972800" cy="1143360"/>
          </a:xfrm>
          <a:prstGeom prst="rect">
            <a:avLst/>
          </a:prstGeom>
        </p:spPr>
        <p:txBody>
          <a:bodyPr spcFirstLastPara="1" wrap="square" lIns="91425" tIns="91425" rIns="91425" bIns="91425" anchor="b" anchorCtr="0"/>
          <a:lstStyle>
            <a:lvl1pPr lvl="0" rtl="0">
              <a:spcBef>
                <a:spcPts val="0"/>
              </a:spcBef>
              <a:spcAft>
                <a:spcPts val="0"/>
              </a:spcAft>
              <a:buSzPts val="3600"/>
              <a:buFont typeface="Open Sans"/>
              <a:buNone/>
              <a:defRPr b="0">
                <a:solidFill>
                  <a:srgbClr val="DA0002"/>
                </a:solidFill>
                <a:latin typeface="Open Sans"/>
                <a:ea typeface="Open Sans"/>
                <a:cs typeface="Open Sans"/>
                <a:sym typeface="Open Sans"/>
              </a:defRPr>
            </a:lvl1pPr>
            <a:lvl2pPr lvl="1" rtl="0">
              <a:spcBef>
                <a:spcPts val="0"/>
              </a:spcBef>
              <a:spcAft>
                <a:spcPts val="0"/>
              </a:spcAft>
              <a:buSzPts val="3600"/>
              <a:buNone/>
              <a:defRPr>
                <a:solidFill>
                  <a:srgbClr val="DA0002"/>
                </a:solidFill>
              </a:defRPr>
            </a:lvl2pPr>
            <a:lvl3pPr lvl="2" rtl="0">
              <a:spcBef>
                <a:spcPts val="0"/>
              </a:spcBef>
              <a:spcAft>
                <a:spcPts val="0"/>
              </a:spcAft>
              <a:buSzPts val="3600"/>
              <a:buNone/>
              <a:defRPr>
                <a:solidFill>
                  <a:srgbClr val="DA0002"/>
                </a:solidFill>
              </a:defRPr>
            </a:lvl3pPr>
            <a:lvl4pPr lvl="3" rtl="0">
              <a:spcBef>
                <a:spcPts val="0"/>
              </a:spcBef>
              <a:spcAft>
                <a:spcPts val="0"/>
              </a:spcAft>
              <a:buSzPts val="3600"/>
              <a:buNone/>
              <a:defRPr>
                <a:solidFill>
                  <a:srgbClr val="DA0002"/>
                </a:solidFill>
              </a:defRPr>
            </a:lvl4pPr>
            <a:lvl5pPr lvl="4" rtl="0">
              <a:spcBef>
                <a:spcPts val="0"/>
              </a:spcBef>
              <a:spcAft>
                <a:spcPts val="0"/>
              </a:spcAft>
              <a:buSzPts val="3600"/>
              <a:buNone/>
              <a:defRPr>
                <a:solidFill>
                  <a:srgbClr val="DA0002"/>
                </a:solidFill>
              </a:defRPr>
            </a:lvl5pPr>
            <a:lvl6pPr lvl="5" rtl="0">
              <a:spcBef>
                <a:spcPts val="0"/>
              </a:spcBef>
              <a:spcAft>
                <a:spcPts val="0"/>
              </a:spcAft>
              <a:buSzPts val="3600"/>
              <a:buNone/>
              <a:defRPr>
                <a:solidFill>
                  <a:srgbClr val="DA0002"/>
                </a:solidFill>
              </a:defRPr>
            </a:lvl6pPr>
            <a:lvl7pPr lvl="6" rtl="0">
              <a:spcBef>
                <a:spcPts val="0"/>
              </a:spcBef>
              <a:spcAft>
                <a:spcPts val="0"/>
              </a:spcAft>
              <a:buSzPts val="3600"/>
              <a:buNone/>
              <a:defRPr>
                <a:solidFill>
                  <a:srgbClr val="DA0002"/>
                </a:solidFill>
              </a:defRPr>
            </a:lvl7pPr>
            <a:lvl8pPr lvl="7" rtl="0">
              <a:spcBef>
                <a:spcPts val="0"/>
              </a:spcBef>
              <a:spcAft>
                <a:spcPts val="0"/>
              </a:spcAft>
              <a:buSzPts val="3600"/>
              <a:buNone/>
              <a:defRPr>
                <a:solidFill>
                  <a:srgbClr val="DA0002"/>
                </a:solidFill>
              </a:defRPr>
            </a:lvl8pPr>
            <a:lvl9pPr lvl="8" rtl="0">
              <a:spcBef>
                <a:spcPts val="0"/>
              </a:spcBef>
              <a:spcAft>
                <a:spcPts val="0"/>
              </a:spcAft>
              <a:buSzPts val="3600"/>
              <a:buNone/>
              <a:defRPr>
                <a:solidFill>
                  <a:srgbClr val="DA0002"/>
                </a:solidFill>
              </a:defRPr>
            </a:lvl9pPr>
          </a:lstStyle>
          <a:p>
            <a:endParaRPr/>
          </a:p>
        </p:txBody>
      </p:sp>
      <p:sp>
        <p:nvSpPr>
          <p:cNvPr id="18" name="Google Shape;18;p3"/>
          <p:cNvSpPr txBox="1">
            <a:spLocks noGrp="1"/>
          </p:cNvSpPr>
          <p:nvPr>
            <p:ph type="body" idx="1"/>
          </p:nvPr>
        </p:nvSpPr>
        <p:spPr>
          <a:xfrm>
            <a:off x="609600" y="1600200"/>
            <a:ext cx="10972800" cy="4967640"/>
          </a:xfrm>
          <a:prstGeom prst="rect">
            <a:avLst/>
          </a:prstGeom>
        </p:spPr>
        <p:txBody>
          <a:bodyPr spcFirstLastPara="1" wrap="square" lIns="91425" tIns="91425" rIns="91425" bIns="91425" anchor="t" anchorCtr="0"/>
          <a:lstStyle>
            <a:lvl1pPr marL="548640" lvl="0" indent="-502920" rtl="0">
              <a:spcBef>
                <a:spcPts val="720"/>
              </a:spcBef>
              <a:spcAft>
                <a:spcPts val="0"/>
              </a:spcAft>
              <a:buSzPts val="3000"/>
              <a:buFont typeface="Open Sans"/>
              <a:buChar char="⚫"/>
              <a:defRPr>
                <a:latin typeface="Open Sans"/>
                <a:ea typeface="Open Sans"/>
                <a:cs typeface="Open Sans"/>
                <a:sym typeface="Open Sans"/>
              </a:defRPr>
            </a:lvl1pPr>
            <a:lvl2pPr marL="1097280" lvl="1" indent="-457200" rtl="0">
              <a:spcBef>
                <a:spcPts val="0"/>
              </a:spcBef>
              <a:spcAft>
                <a:spcPts val="0"/>
              </a:spcAft>
              <a:buSzPts val="2400"/>
              <a:buFont typeface="Open Sans"/>
              <a:buChar char="⚪"/>
              <a:defRPr>
                <a:latin typeface="Open Sans"/>
                <a:ea typeface="Open Sans"/>
                <a:cs typeface="Open Sans"/>
                <a:sym typeface="Open Sans"/>
              </a:defRPr>
            </a:lvl2pPr>
            <a:lvl3pPr marL="1645920" lvl="2" indent="-457200" rtl="0">
              <a:spcBef>
                <a:spcPts val="0"/>
              </a:spcBef>
              <a:spcAft>
                <a:spcPts val="0"/>
              </a:spcAft>
              <a:buSzPts val="2400"/>
              <a:buFont typeface="Open Sans"/>
              <a:buChar char="■"/>
              <a:defRPr>
                <a:latin typeface="Open Sans"/>
                <a:ea typeface="Open Sans"/>
                <a:cs typeface="Open Sans"/>
                <a:sym typeface="Open Sans"/>
              </a:defRPr>
            </a:lvl3pPr>
            <a:lvl4pPr marL="2194560" lvl="3" indent="-411480" rtl="0">
              <a:spcBef>
                <a:spcPts val="0"/>
              </a:spcBef>
              <a:spcAft>
                <a:spcPts val="0"/>
              </a:spcAft>
              <a:buSzPts val="1800"/>
              <a:buFont typeface="Open Sans"/>
              <a:buChar char="●"/>
              <a:defRPr>
                <a:latin typeface="Open Sans"/>
                <a:ea typeface="Open Sans"/>
                <a:cs typeface="Open Sans"/>
                <a:sym typeface="Open Sans"/>
              </a:defRPr>
            </a:lvl4pPr>
            <a:lvl5pPr marL="2743200" lvl="4" indent="-411480" rtl="0">
              <a:spcBef>
                <a:spcPts val="0"/>
              </a:spcBef>
              <a:spcAft>
                <a:spcPts val="0"/>
              </a:spcAft>
              <a:buSzPts val="1800"/>
              <a:buFont typeface="Open Sans"/>
              <a:buChar char="○"/>
              <a:defRPr>
                <a:latin typeface="Open Sans"/>
                <a:ea typeface="Open Sans"/>
                <a:cs typeface="Open Sans"/>
                <a:sym typeface="Open Sans"/>
              </a:defRPr>
            </a:lvl5pPr>
            <a:lvl6pPr marL="3291840" lvl="5" indent="-411480" rtl="0">
              <a:spcBef>
                <a:spcPts val="0"/>
              </a:spcBef>
              <a:spcAft>
                <a:spcPts val="0"/>
              </a:spcAft>
              <a:buSzPts val="1800"/>
              <a:buFont typeface="Open Sans"/>
              <a:buChar char="■"/>
              <a:defRPr>
                <a:latin typeface="Open Sans"/>
                <a:ea typeface="Open Sans"/>
                <a:cs typeface="Open Sans"/>
                <a:sym typeface="Open Sans"/>
              </a:defRPr>
            </a:lvl6pPr>
            <a:lvl7pPr marL="3840480" lvl="6" indent="-411480" rtl="0">
              <a:spcBef>
                <a:spcPts val="0"/>
              </a:spcBef>
              <a:spcAft>
                <a:spcPts val="0"/>
              </a:spcAft>
              <a:buSzPts val="1800"/>
              <a:buFont typeface="Open Sans"/>
              <a:buChar char="●"/>
              <a:defRPr>
                <a:latin typeface="Open Sans"/>
                <a:ea typeface="Open Sans"/>
                <a:cs typeface="Open Sans"/>
                <a:sym typeface="Open Sans"/>
              </a:defRPr>
            </a:lvl7pPr>
            <a:lvl8pPr marL="4389120" lvl="7" indent="-411480" rtl="0">
              <a:spcBef>
                <a:spcPts val="0"/>
              </a:spcBef>
              <a:spcAft>
                <a:spcPts val="0"/>
              </a:spcAft>
              <a:buSzPts val="1800"/>
              <a:buFont typeface="Open Sans"/>
              <a:buChar char="○"/>
              <a:defRPr>
                <a:latin typeface="Open Sans"/>
                <a:ea typeface="Open Sans"/>
                <a:cs typeface="Open Sans"/>
                <a:sym typeface="Open Sans"/>
              </a:defRPr>
            </a:lvl8pPr>
            <a:lvl9pPr marL="4937760" lvl="8" indent="-411480" rtl="0">
              <a:spcBef>
                <a:spcPts val="0"/>
              </a:spcBef>
              <a:spcAft>
                <a:spcPts val="0"/>
              </a:spcAft>
              <a:buSzPts val="1800"/>
              <a:buFont typeface="Open Sans"/>
              <a:buChar char="■"/>
              <a:defRPr>
                <a:latin typeface="Open Sans"/>
                <a:ea typeface="Open Sans"/>
                <a:cs typeface="Open Sans"/>
                <a:sym typeface="Open Sans"/>
              </a:defRPr>
            </a:lvl9pPr>
          </a:lstStyle>
          <a:p>
            <a:endParaRPr/>
          </a:p>
        </p:txBody>
      </p:sp>
      <p:cxnSp>
        <p:nvCxnSpPr>
          <p:cNvPr id="19" name="Google Shape;19;p3"/>
          <p:cNvCxnSpPr/>
          <p:nvPr/>
        </p:nvCxnSpPr>
        <p:spPr>
          <a:xfrm>
            <a:off x="609600" y="1524000"/>
            <a:ext cx="10972800" cy="0"/>
          </a:xfrm>
          <a:prstGeom prst="straightConnector1">
            <a:avLst/>
          </a:prstGeom>
          <a:noFill/>
          <a:ln w="50800" cap="flat" cmpd="sng">
            <a:solidFill>
              <a:srgbClr val="DA0002"/>
            </a:solidFill>
            <a:prstDash val="solid"/>
            <a:round/>
            <a:headEnd type="none" w="sm" len="sm"/>
            <a:tailEnd type="none" w="sm" len="sm"/>
          </a:ln>
        </p:spPr>
      </p:cxnSp>
      <p:sp>
        <p:nvSpPr>
          <p:cNvPr id="20" name="Google Shape;20;p3"/>
          <p:cNvSpPr txBox="1">
            <a:spLocks noGrp="1"/>
          </p:cNvSpPr>
          <p:nvPr>
            <p:ph type="sldNum" idx="12"/>
          </p:nvPr>
        </p:nvSpPr>
        <p:spPr>
          <a:xfrm>
            <a:off x="11409055" y="6333134"/>
            <a:ext cx="731600" cy="52488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a:pPr/>
              <a:t>‹#›</a:t>
            </a:fld>
            <a:endParaRPr lang="en"/>
          </a:p>
        </p:txBody>
      </p:sp>
    </p:spTree>
    <p:extLst>
      <p:ext uri="{BB962C8B-B14F-4D97-AF65-F5344CB8AC3E}">
        <p14:creationId xmlns:p14="http://schemas.microsoft.com/office/powerpoint/2010/main" val="35641995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C30F06-021A-2347-98C9-DFDFAD2283EA}"/>
              </a:ext>
            </a:extLst>
          </p:cNvPr>
          <p:cNvSpPr>
            <a:spLocks noGrp="1"/>
          </p:cNvSpPr>
          <p:nvPr>
            <p:ph type="title"/>
          </p:nvPr>
        </p:nvSpPr>
        <p:spPr/>
        <p:txBody>
          <a:bodyPr/>
          <a:lstStyle/>
          <a:p>
            <a:r>
              <a:rPr lang="en-US"/>
              <a:t>Click to edit Master title style</a:t>
            </a:r>
            <a:endParaRPr lang="fr-FR"/>
          </a:p>
        </p:txBody>
      </p:sp>
      <p:sp>
        <p:nvSpPr>
          <p:cNvPr id="3" name="Content Placeholder 2">
            <a:extLst>
              <a:ext uri="{FF2B5EF4-FFF2-40B4-BE49-F238E27FC236}">
                <a16:creationId xmlns:a16="http://schemas.microsoft.com/office/drawing/2014/main" id="{43C2F107-F1CB-E44D-9082-A3FC21C173C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a:extLst>
              <a:ext uri="{FF2B5EF4-FFF2-40B4-BE49-F238E27FC236}">
                <a16:creationId xmlns:a16="http://schemas.microsoft.com/office/drawing/2014/main" id="{05239206-DD12-A542-87F5-F802046FEB3E}"/>
              </a:ext>
            </a:extLst>
          </p:cNvPr>
          <p:cNvSpPr>
            <a:spLocks noGrp="1"/>
          </p:cNvSpPr>
          <p:nvPr>
            <p:ph type="dt" sz="half" idx="10"/>
          </p:nvPr>
        </p:nvSpPr>
        <p:spPr/>
        <p:txBody>
          <a:bodyPr/>
          <a:lstStyle/>
          <a:p>
            <a:fld id="{F8952258-3E4A-ED4E-A238-676A5477BEAF}" type="datetimeFigureOut">
              <a:t>3/25/19</a:t>
            </a:fld>
            <a:endParaRPr lang="fr-FR"/>
          </a:p>
        </p:txBody>
      </p:sp>
      <p:sp>
        <p:nvSpPr>
          <p:cNvPr id="5" name="Footer Placeholder 4">
            <a:extLst>
              <a:ext uri="{FF2B5EF4-FFF2-40B4-BE49-F238E27FC236}">
                <a16:creationId xmlns:a16="http://schemas.microsoft.com/office/drawing/2014/main" id="{E66F9393-3FC7-C84B-B6FF-DC7CEDF25F0F}"/>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0E4706EA-DBA0-3D4B-BBF1-AAB377C4A096}"/>
              </a:ext>
            </a:extLst>
          </p:cNvPr>
          <p:cNvSpPr>
            <a:spLocks noGrp="1"/>
          </p:cNvSpPr>
          <p:nvPr>
            <p:ph type="sldNum" sz="quarter" idx="12"/>
          </p:nvPr>
        </p:nvSpPr>
        <p:spPr/>
        <p:txBody>
          <a:bodyPr/>
          <a:lstStyle/>
          <a:p>
            <a:fld id="{CC2FC10F-7CFA-814E-BF56-F81D59630328}" type="slidenum">
              <a:t>‹#›</a:t>
            </a:fld>
            <a:endParaRPr lang="fr-FR"/>
          </a:p>
        </p:txBody>
      </p:sp>
    </p:spTree>
    <p:extLst>
      <p:ext uri="{BB962C8B-B14F-4D97-AF65-F5344CB8AC3E}">
        <p14:creationId xmlns:p14="http://schemas.microsoft.com/office/powerpoint/2010/main" val="36100688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146FE5-D47E-7542-824C-56E8B0C38DE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fr-FR"/>
          </a:p>
        </p:txBody>
      </p:sp>
      <p:sp>
        <p:nvSpPr>
          <p:cNvPr id="3" name="Text Placeholder 2">
            <a:extLst>
              <a:ext uri="{FF2B5EF4-FFF2-40B4-BE49-F238E27FC236}">
                <a16:creationId xmlns:a16="http://schemas.microsoft.com/office/drawing/2014/main" id="{0A30B201-85AC-7243-9558-26DC9D097CE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9861996-990D-D743-AF74-D61DFAD7DF33}"/>
              </a:ext>
            </a:extLst>
          </p:cNvPr>
          <p:cNvSpPr>
            <a:spLocks noGrp="1"/>
          </p:cNvSpPr>
          <p:nvPr>
            <p:ph type="dt" sz="half" idx="10"/>
          </p:nvPr>
        </p:nvSpPr>
        <p:spPr/>
        <p:txBody>
          <a:bodyPr/>
          <a:lstStyle/>
          <a:p>
            <a:fld id="{F8952258-3E4A-ED4E-A238-676A5477BEAF}" type="datetimeFigureOut">
              <a:t>3/25/19</a:t>
            </a:fld>
            <a:endParaRPr lang="fr-FR"/>
          </a:p>
        </p:txBody>
      </p:sp>
      <p:sp>
        <p:nvSpPr>
          <p:cNvPr id="5" name="Footer Placeholder 4">
            <a:extLst>
              <a:ext uri="{FF2B5EF4-FFF2-40B4-BE49-F238E27FC236}">
                <a16:creationId xmlns:a16="http://schemas.microsoft.com/office/drawing/2014/main" id="{3EF54F2C-8F5D-BE48-A1B8-5B469317A23D}"/>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BBC49C9A-319E-B042-A22B-2B3B72CE9762}"/>
              </a:ext>
            </a:extLst>
          </p:cNvPr>
          <p:cNvSpPr>
            <a:spLocks noGrp="1"/>
          </p:cNvSpPr>
          <p:nvPr>
            <p:ph type="sldNum" sz="quarter" idx="12"/>
          </p:nvPr>
        </p:nvSpPr>
        <p:spPr/>
        <p:txBody>
          <a:bodyPr/>
          <a:lstStyle/>
          <a:p>
            <a:fld id="{CC2FC10F-7CFA-814E-BF56-F81D59630328}" type="slidenum">
              <a:t>‹#›</a:t>
            </a:fld>
            <a:endParaRPr lang="fr-FR"/>
          </a:p>
        </p:txBody>
      </p:sp>
    </p:spTree>
    <p:extLst>
      <p:ext uri="{BB962C8B-B14F-4D97-AF65-F5344CB8AC3E}">
        <p14:creationId xmlns:p14="http://schemas.microsoft.com/office/powerpoint/2010/main" val="5969424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A3583A-E381-6F40-9EF7-F94CAA85262E}"/>
              </a:ext>
            </a:extLst>
          </p:cNvPr>
          <p:cNvSpPr>
            <a:spLocks noGrp="1"/>
          </p:cNvSpPr>
          <p:nvPr>
            <p:ph type="title"/>
          </p:nvPr>
        </p:nvSpPr>
        <p:spPr/>
        <p:txBody>
          <a:bodyPr/>
          <a:lstStyle/>
          <a:p>
            <a:r>
              <a:rPr lang="en-US"/>
              <a:t>Click to edit Master title style</a:t>
            </a:r>
            <a:endParaRPr lang="fr-FR"/>
          </a:p>
        </p:txBody>
      </p:sp>
      <p:sp>
        <p:nvSpPr>
          <p:cNvPr id="3" name="Content Placeholder 2">
            <a:extLst>
              <a:ext uri="{FF2B5EF4-FFF2-40B4-BE49-F238E27FC236}">
                <a16:creationId xmlns:a16="http://schemas.microsoft.com/office/drawing/2014/main" id="{C3F489E0-BA5A-2F46-84E1-1DF2CD4C9E3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Content Placeholder 3">
            <a:extLst>
              <a:ext uri="{FF2B5EF4-FFF2-40B4-BE49-F238E27FC236}">
                <a16:creationId xmlns:a16="http://schemas.microsoft.com/office/drawing/2014/main" id="{933B219D-1FFD-AD40-8EAD-088FA094C01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5" name="Date Placeholder 4">
            <a:extLst>
              <a:ext uri="{FF2B5EF4-FFF2-40B4-BE49-F238E27FC236}">
                <a16:creationId xmlns:a16="http://schemas.microsoft.com/office/drawing/2014/main" id="{DFD5EAA0-4FC0-5841-A3E5-701CF1BA3C08}"/>
              </a:ext>
            </a:extLst>
          </p:cNvPr>
          <p:cNvSpPr>
            <a:spLocks noGrp="1"/>
          </p:cNvSpPr>
          <p:nvPr>
            <p:ph type="dt" sz="half" idx="10"/>
          </p:nvPr>
        </p:nvSpPr>
        <p:spPr/>
        <p:txBody>
          <a:bodyPr/>
          <a:lstStyle/>
          <a:p>
            <a:fld id="{F8952258-3E4A-ED4E-A238-676A5477BEAF}" type="datetimeFigureOut">
              <a:t>3/25/19</a:t>
            </a:fld>
            <a:endParaRPr lang="fr-FR"/>
          </a:p>
        </p:txBody>
      </p:sp>
      <p:sp>
        <p:nvSpPr>
          <p:cNvPr id="6" name="Footer Placeholder 5">
            <a:extLst>
              <a:ext uri="{FF2B5EF4-FFF2-40B4-BE49-F238E27FC236}">
                <a16:creationId xmlns:a16="http://schemas.microsoft.com/office/drawing/2014/main" id="{7E7EAEF7-2486-4748-854A-547DED3CDBF2}"/>
              </a:ext>
            </a:extLst>
          </p:cNvPr>
          <p:cNvSpPr>
            <a:spLocks noGrp="1"/>
          </p:cNvSpPr>
          <p:nvPr>
            <p:ph type="ftr" sz="quarter" idx="11"/>
          </p:nvPr>
        </p:nvSpPr>
        <p:spPr/>
        <p:txBody>
          <a:bodyPr/>
          <a:lstStyle/>
          <a:p>
            <a:endParaRPr lang="fr-FR"/>
          </a:p>
        </p:txBody>
      </p:sp>
      <p:sp>
        <p:nvSpPr>
          <p:cNvPr id="7" name="Slide Number Placeholder 6">
            <a:extLst>
              <a:ext uri="{FF2B5EF4-FFF2-40B4-BE49-F238E27FC236}">
                <a16:creationId xmlns:a16="http://schemas.microsoft.com/office/drawing/2014/main" id="{4666F00D-3037-DD42-AAC6-AC3FF3B90218}"/>
              </a:ext>
            </a:extLst>
          </p:cNvPr>
          <p:cNvSpPr>
            <a:spLocks noGrp="1"/>
          </p:cNvSpPr>
          <p:nvPr>
            <p:ph type="sldNum" sz="quarter" idx="12"/>
          </p:nvPr>
        </p:nvSpPr>
        <p:spPr/>
        <p:txBody>
          <a:bodyPr/>
          <a:lstStyle/>
          <a:p>
            <a:fld id="{CC2FC10F-7CFA-814E-BF56-F81D59630328}" type="slidenum">
              <a:t>‹#›</a:t>
            </a:fld>
            <a:endParaRPr lang="fr-FR"/>
          </a:p>
        </p:txBody>
      </p:sp>
    </p:spTree>
    <p:extLst>
      <p:ext uri="{BB962C8B-B14F-4D97-AF65-F5344CB8AC3E}">
        <p14:creationId xmlns:p14="http://schemas.microsoft.com/office/powerpoint/2010/main" val="14564140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801F65-DAD9-9C49-96FB-3EE4E933966B}"/>
              </a:ext>
            </a:extLst>
          </p:cNvPr>
          <p:cNvSpPr>
            <a:spLocks noGrp="1"/>
          </p:cNvSpPr>
          <p:nvPr>
            <p:ph type="title"/>
          </p:nvPr>
        </p:nvSpPr>
        <p:spPr>
          <a:xfrm>
            <a:off x="839788" y="365125"/>
            <a:ext cx="10515600" cy="1325563"/>
          </a:xfrm>
        </p:spPr>
        <p:txBody>
          <a:bodyPr/>
          <a:lstStyle/>
          <a:p>
            <a:r>
              <a:rPr lang="en-US"/>
              <a:t>Click to edit Master title style</a:t>
            </a:r>
            <a:endParaRPr lang="fr-FR"/>
          </a:p>
        </p:txBody>
      </p:sp>
      <p:sp>
        <p:nvSpPr>
          <p:cNvPr id="3" name="Text Placeholder 2">
            <a:extLst>
              <a:ext uri="{FF2B5EF4-FFF2-40B4-BE49-F238E27FC236}">
                <a16:creationId xmlns:a16="http://schemas.microsoft.com/office/drawing/2014/main" id="{368D87D9-0A7E-6B48-8ABB-B2BCA52032E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610873C-52C0-894B-94DC-26209FE601F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5" name="Text Placeholder 4">
            <a:extLst>
              <a:ext uri="{FF2B5EF4-FFF2-40B4-BE49-F238E27FC236}">
                <a16:creationId xmlns:a16="http://schemas.microsoft.com/office/drawing/2014/main" id="{434773C2-1197-E94C-BA37-D2F6C371A8A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3C5A127-7278-E84C-9D76-8ED4C1A9B65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7" name="Date Placeholder 6">
            <a:extLst>
              <a:ext uri="{FF2B5EF4-FFF2-40B4-BE49-F238E27FC236}">
                <a16:creationId xmlns:a16="http://schemas.microsoft.com/office/drawing/2014/main" id="{FE7E4D44-F036-8C4A-ABE2-0092763581DC}"/>
              </a:ext>
            </a:extLst>
          </p:cNvPr>
          <p:cNvSpPr>
            <a:spLocks noGrp="1"/>
          </p:cNvSpPr>
          <p:nvPr>
            <p:ph type="dt" sz="half" idx="10"/>
          </p:nvPr>
        </p:nvSpPr>
        <p:spPr/>
        <p:txBody>
          <a:bodyPr/>
          <a:lstStyle/>
          <a:p>
            <a:fld id="{F8952258-3E4A-ED4E-A238-676A5477BEAF}" type="datetimeFigureOut">
              <a:t>3/25/19</a:t>
            </a:fld>
            <a:endParaRPr lang="fr-FR"/>
          </a:p>
        </p:txBody>
      </p:sp>
      <p:sp>
        <p:nvSpPr>
          <p:cNvPr id="8" name="Footer Placeholder 7">
            <a:extLst>
              <a:ext uri="{FF2B5EF4-FFF2-40B4-BE49-F238E27FC236}">
                <a16:creationId xmlns:a16="http://schemas.microsoft.com/office/drawing/2014/main" id="{2D20AA58-BADE-6B4F-8803-B507CD04C833}"/>
              </a:ext>
            </a:extLst>
          </p:cNvPr>
          <p:cNvSpPr>
            <a:spLocks noGrp="1"/>
          </p:cNvSpPr>
          <p:nvPr>
            <p:ph type="ftr" sz="quarter" idx="11"/>
          </p:nvPr>
        </p:nvSpPr>
        <p:spPr/>
        <p:txBody>
          <a:bodyPr/>
          <a:lstStyle/>
          <a:p>
            <a:endParaRPr lang="fr-FR"/>
          </a:p>
        </p:txBody>
      </p:sp>
      <p:sp>
        <p:nvSpPr>
          <p:cNvPr id="9" name="Slide Number Placeholder 8">
            <a:extLst>
              <a:ext uri="{FF2B5EF4-FFF2-40B4-BE49-F238E27FC236}">
                <a16:creationId xmlns:a16="http://schemas.microsoft.com/office/drawing/2014/main" id="{E2DB3B85-30DA-654F-BCBD-CA09A00C126C}"/>
              </a:ext>
            </a:extLst>
          </p:cNvPr>
          <p:cNvSpPr>
            <a:spLocks noGrp="1"/>
          </p:cNvSpPr>
          <p:nvPr>
            <p:ph type="sldNum" sz="quarter" idx="12"/>
          </p:nvPr>
        </p:nvSpPr>
        <p:spPr/>
        <p:txBody>
          <a:bodyPr/>
          <a:lstStyle/>
          <a:p>
            <a:fld id="{CC2FC10F-7CFA-814E-BF56-F81D59630328}" type="slidenum">
              <a:t>‹#›</a:t>
            </a:fld>
            <a:endParaRPr lang="fr-FR"/>
          </a:p>
        </p:txBody>
      </p:sp>
    </p:spTree>
    <p:extLst>
      <p:ext uri="{BB962C8B-B14F-4D97-AF65-F5344CB8AC3E}">
        <p14:creationId xmlns:p14="http://schemas.microsoft.com/office/powerpoint/2010/main" val="39990490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BB090C-FF50-5549-B317-2E6C2E3E7893}"/>
              </a:ext>
            </a:extLst>
          </p:cNvPr>
          <p:cNvSpPr>
            <a:spLocks noGrp="1"/>
          </p:cNvSpPr>
          <p:nvPr>
            <p:ph type="title"/>
          </p:nvPr>
        </p:nvSpPr>
        <p:spPr/>
        <p:txBody>
          <a:bodyPr/>
          <a:lstStyle/>
          <a:p>
            <a:r>
              <a:rPr lang="en-US"/>
              <a:t>Click to edit Master title style</a:t>
            </a:r>
            <a:endParaRPr lang="fr-FR"/>
          </a:p>
        </p:txBody>
      </p:sp>
      <p:sp>
        <p:nvSpPr>
          <p:cNvPr id="3" name="Date Placeholder 2">
            <a:extLst>
              <a:ext uri="{FF2B5EF4-FFF2-40B4-BE49-F238E27FC236}">
                <a16:creationId xmlns:a16="http://schemas.microsoft.com/office/drawing/2014/main" id="{93CF4F80-0776-4D42-888E-63E5820CA503}"/>
              </a:ext>
            </a:extLst>
          </p:cNvPr>
          <p:cNvSpPr>
            <a:spLocks noGrp="1"/>
          </p:cNvSpPr>
          <p:nvPr>
            <p:ph type="dt" sz="half" idx="10"/>
          </p:nvPr>
        </p:nvSpPr>
        <p:spPr/>
        <p:txBody>
          <a:bodyPr/>
          <a:lstStyle/>
          <a:p>
            <a:fld id="{F8952258-3E4A-ED4E-A238-676A5477BEAF}" type="datetimeFigureOut">
              <a:t>3/25/19</a:t>
            </a:fld>
            <a:endParaRPr lang="fr-FR"/>
          </a:p>
        </p:txBody>
      </p:sp>
      <p:sp>
        <p:nvSpPr>
          <p:cNvPr id="4" name="Footer Placeholder 3">
            <a:extLst>
              <a:ext uri="{FF2B5EF4-FFF2-40B4-BE49-F238E27FC236}">
                <a16:creationId xmlns:a16="http://schemas.microsoft.com/office/drawing/2014/main" id="{CCE54F97-C451-6046-BE15-77FA6CAED9DC}"/>
              </a:ext>
            </a:extLst>
          </p:cNvPr>
          <p:cNvSpPr>
            <a:spLocks noGrp="1"/>
          </p:cNvSpPr>
          <p:nvPr>
            <p:ph type="ftr" sz="quarter" idx="11"/>
          </p:nvPr>
        </p:nvSpPr>
        <p:spPr/>
        <p:txBody>
          <a:bodyPr/>
          <a:lstStyle/>
          <a:p>
            <a:endParaRPr lang="fr-FR"/>
          </a:p>
        </p:txBody>
      </p:sp>
      <p:sp>
        <p:nvSpPr>
          <p:cNvPr id="5" name="Slide Number Placeholder 4">
            <a:extLst>
              <a:ext uri="{FF2B5EF4-FFF2-40B4-BE49-F238E27FC236}">
                <a16:creationId xmlns:a16="http://schemas.microsoft.com/office/drawing/2014/main" id="{3275A85A-570D-C642-A6D2-57D06DA85AFA}"/>
              </a:ext>
            </a:extLst>
          </p:cNvPr>
          <p:cNvSpPr>
            <a:spLocks noGrp="1"/>
          </p:cNvSpPr>
          <p:nvPr>
            <p:ph type="sldNum" sz="quarter" idx="12"/>
          </p:nvPr>
        </p:nvSpPr>
        <p:spPr/>
        <p:txBody>
          <a:bodyPr/>
          <a:lstStyle/>
          <a:p>
            <a:fld id="{CC2FC10F-7CFA-814E-BF56-F81D59630328}" type="slidenum">
              <a:t>‹#›</a:t>
            </a:fld>
            <a:endParaRPr lang="fr-FR"/>
          </a:p>
        </p:txBody>
      </p:sp>
    </p:spTree>
    <p:extLst>
      <p:ext uri="{BB962C8B-B14F-4D97-AF65-F5344CB8AC3E}">
        <p14:creationId xmlns:p14="http://schemas.microsoft.com/office/powerpoint/2010/main" val="39658485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A60AF14-02D7-9F44-BFBB-FB09AFC1F524}"/>
              </a:ext>
            </a:extLst>
          </p:cNvPr>
          <p:cNvSpPr>
            <a:spLocks noGrp="1"/>
          </p:cNvSpPr>
          <p:nvPr>
            <p:ph type="dt" sz="half" idx="10"/>
          </p:nvPr>
        </p:nvSpPr>
        <p:spPr/>
        <p:txBody>
          <a:bodyPr/>
          <a:lstStyle/>
          <a:p>
            <a:fld id="{F8952258-3E4A-ED4E-A238-676A5477BEAF}" type="datetimeFigureOut">
              <a:t>3/25/19</a:t>
            </a:fld>
            <a:endParaRPr lang="fr-FR"/>
          </a:p>
        </p:txBody>
      </p:sp>
      <p:sp>
        <p:nvSpPr>
          <p:cNvPr id="3" name="Footer Placeholder 2">
            <a:extLst>
              <a:ext uri="{FF2B5EF4-FFF2-40B4-BE49-F238E27FC236}">
                <a16:creationId xmlns:a16="http://schemas.microsoft.com/office/drawing/2014/main" id="{709A314A-0C5A-E647-ACE1-67BD8341085C}"/>
              </a:ext>
            </a:extLst>
          </p:cNvPr>
          <p:cNvSpPr>
            <a:spLocks noGrp="1"/>
          </p:cNvSpPr>
          <p:nvPr>
            <p:ph type="ftr" sz="quarter" idx="11"/>
          </p:nvPr>
        </p:nvSpPr>
        <p:spPr/>
        <p:txBody>
          <a:bodyPr/>
          <a:lstStyle/>
          <a:p>
            <a:endParaRPr lang="fr-FR"/>
          </a:p>
        </p:txBody>
      </p:sp>
      <p:sp>
        <p:nvSpPr>
          <p:cNvPr id="4" name="Slide Number Placeholder 3">
            <a:extLst>
              <a:ext uri="{FF2B5EF4-FFF2-40B4-BE49-F238E27FC236}">
                <a16:creationId xmlns:a16="http://schemas.microsoft.com/office/drawing/2014/main" id="{A875E81B-5FE5-F841-A93C-966BAC246B7E}"/>
              </a:ext>
            </a:extLst>
          </p:cNvPr>
          <p:cNvSpPr>
            <a:spLocks noGrp="1"/>
          </p:cNvSpPr>
          <p:nvPr>
            <p:ph type="sldNum" sz="quarter" idx="12"/>
          </p:nvPr>
        </p:nvSpPr>
        <p:spPr/>
        <p:txBody>
          <a:bodyPr/>
          <a:lstStyle/>
          <a:p>
            <a:fld id="{CC2FC10F-7CFA-814E-BF56-F81D59630328}" type="slidenum">
              <a:t>‹#›</a:t>
            </a:fld>
            <a:endParaRPr lang="fr-FR"/>
          </a:p>
        </p:txBody>
      </p:sp>
    </p:spTree>
    <p:extLst>
      <p:ext uri="{BB962C8B-B14F-4D97-AF65-F5344CB8AC3E}">
        <p14:creationId xmlns:p14="http://schemas.microsoft.com/office/powerpoint/2010/main" val="17312775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220B66-446F-4E44-8FB8-7219CFB9F4E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fr-FR"/>
          </a:p>
        </p:txBody>
      </p:sp>
      <p:sp>
        <p:nvSpPr>
          <p:cNvPr id="3" name="Content Placeholder 2">
            <a:extLst>
              <a:ext uri="{FF2B5EF4-FFF2-40B4-BE49-F238E27FC236}">
                <a16:creationId xmlns:a16="http://schemas.microsoft.com/office/drawing/2014/main" id="{0AE044AD-4750-9648-ADD2-E0F7B403AE9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Text Placeholder 3">
            <a:extLst>
              <a:ext uri="{FF2B5EF4-FFF2-40B4-BE49-F238E27FC236}">
                <a16:creationId xmlns:a16="http://schemas.microsoft.com/office/drawing/2014/main" id="{3E7426FA-952B-F249-BD23-B43084C3B0F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8156D8C-4ABA-374A-80A7-056B1F83147B}"/>
              </a:ext>
            </a:extLst>
          </p:cNvPr>
          <p:cNvSpPr>
            <a:spLocks noGrp="1"/>
          </p:cNvSpPr>
          <p:nvPr>
            <p:ph type="dt" sz="half" idx="10"/>
          </p:nvPr>
        </p:nvSpPr>
        <p:spPr/>
        <p:txBody>
          <a:bodyPr/>
          <a:lstStyle/>
          <a:p>
            <a:fld id="{F8952258-3E4A-ED4E-A238-676A5477BEAF}" type="datetimeFigureOut">
              <a:t>3/25/19</a:t>
            </a:fld>
            <a:endParaRPr lang="fr-FR"/>
          </a:p>
        </p:txBody>
      </p:sp>
      <p:sp>
        <p:nvSpPr>
          <p:cNvPr id="6" name="Footer Placeholder 5">
            <a:extLst>
              <a:ext uri="{FF2B5EF4-FFF2-40B4-BE49-F238E27FC236}">
                <a16:creationId xmlns:a16="http://schemas.microsoft.com/office/drawing/2014/main" id="{562DF5A1-F0D2-C342-A25C-BFBFEF82393B}"/>
              </a:ext>
            </a:extLst>
          </p:cNvPr>
          <p:cNvSpPr>
            <a:spLocks noGrp="1"/>
          </p:cNvSpPr>
          <p:nvPr>
            <p:ph type="ftr" sz="quarter" idx="11"/>
          </p:nvPr>
        </p:nvSpPr>
        <p:spPr/>
        <p:txBody>
          <a:bodyPr/>
          <a:lstStyle/>
          <a:p>
            <a:endParaRPr lang="fr-FR"/>
          </a:p>
        </p:txBody>
      </p:sp>
      <p:sp>
        <p:nvSpPr>
          <p:cNvPr id="7" name="Slide Number Placeholder 6">
            <a:extLst>
              <a:ext uri="{FF2B5EF4-FFF2-40B4-BE49-F238E27FC236}">
                <a16:creationId xmlns:a16="http://schemas.microsoft.com/office/drawing/2014/main" id="{EF44B71B-D047-B640-BEF6-1805C0BD0AA8}"/>
              </a:ext>
            </a:extLst>
          </p:cNvPr>
          <p:cNvSpPr>
            <a:spLocks noGrp="1"/>
          </p:cNvSpPr>
          <p:nvPr>
            <p:ph type="sldNum" sz="quarter" idx="12"/>
          </p:nvPr>
        </p:nvSpPr>
        <p:spPr/>
        <p:txBody>
          <a:bodyPr/>
          <a:lstStyle/>
          <a:p>
            <a:fld id="{CC2FC10F-7CFA-814E-BF56-F81D59630328}" type="slidenum">
              <a:t>‹#›</a:t>
            </a:fld>
            <a:endParaRPr lang="fr-FR"/>
          </a:p>
        </p:txBody>
      </p:sp>
    </p:spTree>
    <p:extLst>
      <p:ext uri="{BB962C8B-B14F-4D97-AF65-F5344CB8AC3E}">
        <p14:creationId xmlns:p14="http://schemas.microsoft.com/office/powerpoint/2010/main" val="16736887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65536A-F924-A140-93FE-6A581227349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fr-FR"/>
          </a:p>
        </p:txBody>
      </p:sp>
      <p:sp>
        <p:nvSpPr>
          <p:cNvPr id="3" name="Picture Placeholder 2">
            <a:extLst>
              <a:ext uri="{FF2B5EF4-FFF2-40B4-BE49-F238E27FC236}">
                <a16:creationId xmlns:a16="http://schemas.microsoft.com/office/drawing/2014/main" id="{C7B9939B-A436-BD4A-B760-F99CC4EB6EA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Text Placeholder 3">
            <a:extLst>
              <a:ext uri="{FF2B5EF4-FFF2-40B4-BE49-F238E27FC236}">
                <a16:creationId xmlns:a16="http://schemas.microsoft.com/office/drawing/2014/main" id="{41FD465B-8E7A-CB48-B9D0-C098B7602F4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2DC3AD2-C6CB-B644-A1C1-46A571E0D6D4}"/>
              </a:ext>
            </a:extLst>
          </p:cNvPr>
          <p:cNvSpPr>
            <a:spLocks noGrp="1"/>
          </p:cNvSpPr>
          <p:nvPr>
            <p:ph type="dt" sz="half" idx="10"/>
          </p:nvPr>
        </p:nvSpPr>
        <p:spPr/>
        <p:txBody>
          <a:bodyPr/>
          <a:lstStyle/>
          <a:p>
            <a:fld id="{F8952258-3E4A-ED4E-A238-676A5477BEAF}" type="datetimeFigureOut">
              <a:t>3/25/19</a:t>
            </a:fld>
            <a:endParaRPr lang="fr-FR"/>
          </a:p>
        </p:txBody>
      </p:sp>
      <p:sp>
        <p:nvSpPr>
          <p:cNvPr id="6" name="Footer Placeholder 5">
            <a:extLst>
              <a:ext uri="{FF2B5EF4-FFF2-40B4-BE49-F238E27FC236}">
                <a16:creationId xmlns:a16="http://schemas.microsoft.com/office/drawing/2014/main" id="{8BEA1DAE-3E19-9D44-B966-9889D1D2B7D0}"/>
              </a:ext>
            </a:extLst>
          </p:cNvPr>
          <p:cNvSpPr>
            <a:spLocks noGrp="1"/>
          </p:cNvSpPr>
          <p:nvPr>
            <p:ph type="ftr" sz="quarter" idx="11"/>
          </p:nvPr>
        </p:nvSpPr>
        <p:spPr/>
        <p:txBody>
          <a:bodyPr/>
          <a:lstStyle/>
          <a:p>
            <a:endParaRPr lang="fr-FR"/>
          </a:p>
        </p:txBody>
      </p:sp>
      <p:sp>
        <p:nvSpPr>
          <p:cNvPr id="7" name="Slide Number Placeholder 6">
            <a:extLst>
              <a:ext uri="{FF2B5EF4-FFF2-40B4-BE49-F238E27FC236}">
                <a16:creationId xmlns:a16="http://schemas.microsoft.com/office/drawing/2014/main" id="{1F073582-93A1-844B-A759-DDA623A803A2}"/>
              </a:ext>
            </a:extLst>
          </p:cNvPr>
          <p:cNvSpPr>
            <a:spLocks noGrp="1"/>
          </p:cNvSpPr>
          <p:nvPr>
            <p:ph type="sldNum" sz="quarter" idx="12"/>
          </p:nvPr>
        </p:nvSpPr>
        <p:spPr/>
        <p:txBody>
          <a:bodyPr/>
          <a:lstStyle/>
          <a:p>
            <a:fld id="{CC2FC10F-7CFA-814E-BF56-F81D59630328}" type="slidenum">
              <a:t>‹#›</a:t>
            </a:fld>
            <a:endParaRPr lang="fr-FR"/>
          </a:p>
        </p:txBody>
      </p:sp>
    </p:spTree>
    <p:extLst>
      <p:ext uri="{BB962C8B-B14F-4D97-AF65-F5344CB8AC3E}">
        <p14:creationId xmlns:p14="http://schemas.microsoft.com/office/powerpoint/2010/main" val="42818724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130C7C0-61A3-3E42-93CD-C335842AF46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fr-FR"/>
          </a:p>
        </p:txBody>
      </p:sp>
      <p:sp>
        <p:nvSpPr>
          <p:cNvPr id="3" name="Text Placeholder 2">
            <a:extLst>
              <a:ext uri="{FF2B5EF4-FFF2-40B4-BE49-F238E27FC236}">
                <a16:creationId xmlns:a16="http://schemas.microsoft.com/office/drawing/2014/main" id="{5FF7D4C7-EF8F-3547-909B-465CA5E23F3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a:extLst>
              <a:ext uri="{FF2B5EF4-FFF2-40B4-BE49-F238E27FC236}">
                <a16:creationId xmlns:a16="http://schemas.microsoft.com/office/drawing/2014/main" id="{A9E6290C-1574-3A46-9AA2-A79D2133CAE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8952258-3E4A-ED4E-A238-676A5477BEAF}" type="datetimeFigureOut">
              <a:t>3/25/19</a:t>
            </a:fld>
            <a:endParaRPr lang="fr-FR"/>
          </a:p>
        </p:txBody>
      </p:sp>
      <p:sp>
        <p:nvSpPr>
          <p:cNvPr id="5" name="Footer Placeholder 4">
            <a:extLst>
              <a:ext uri="{FF2B5EF4-FFF2-40B4-BE49-F238E27FC236}">
                <a16:creationId xmlns:a16="http://schemas.microsoft.com/office/drawing/2014/main" id="{1142330E-1FF1-564B-BF59-7ADFB641E66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Slide Number Placeholder 5">
            <a:extLst>
              <a:ext uri="{FF2B5EF4-FFF2-40B4-BE49-F238E27FC236}">
                <a16:creationId xmlns:a16="http://schemas.microsoft.com/office/drawing/2014/main" id="{F7358DF7-7159-3A4B-9AD2-C2245D6450F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C2FC10F-7CFA-814E-BF56-F81D59630328}" type="slidenum">
              <a:t>‹#›</a:t>
            </a:fld>
            <a:endParaRPr lang="fr-FR"/>
          </a:p>
        </p:txBody>
      </p:sp>
    </p:spTree>
    <p:extLst>
      <p:ext uri="{BB962C8B-B14F-4D97-AF65-F5344CB8AC3E}">
        <p14:creationId xmlns:p14="http://schemas.microsoft.com/office/powerpoint/2010/main" val="25436434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s://www.youtube.com/watch?v=LlzVlqVzeD8" TargetMode="Externa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hyperlink" Target="http://people.duke.edu/~ccc14/sta-663-bootstrap/MCMC.html#bayesian-data-analysis" TargetMode="External"/><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hyperlink" Target="https://www.johndcook.com/blog/conjugate_prior_diagram/" TargetMode="External"/><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hyperlink" Target="https://rstudio-pubs-static.s3.amazonaws.com/123385_7a2370d74be24f3caeaca9bc991a3026.html" TargetMode="Externa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hyperlink" Target="https://www.quantstart.com/articles/Bayesian-Inference-of-a-Binomial-Proportion-The-Analytical-Approach" TargetMode="External"/><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hyperlink" Target="https://calogica.com/python/pymc3/2018/11/27/dice-polls-dirichlet-multinomial.html" TargetMode="External"/><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hyperlink" Target="https://nbviewer.jupyter.org/github/clausherther/public/blob/master/Dirichlet%20Multinomial%20Example.ipynb#Polling-#1"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7.xml"/><Relationship Id="rId4" Type="http://schemas.openxmlformats.org/officeDocument/2006/relationships/hyperlink" Target="https://www.nature.com/articles/d41586-019-00857-9?sf209721125=1"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png"/><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8" Type="http://schemas.openxmlformats.org/officeDocument/2006/relationships/hyperlink" Target="https://greta-stats.org/" TargetMode="External"/><Relationship Id="rId13" Type="http://schemas.openxmlformats.org/officeDocument/2006/relationships/image" Target="../media/image9.png"/><Relationship Id="rId3" Type="http://schemas.openxmlformats.org/officeDocument/2006/relationships/hyperlink" Target="http://mc-stan.org/" TargetMode="External"/><Relationship Id="rId7" Type="http://schemas.openxmlformats.org/officeDocument/2006/relationships/hyperlink" Target="http://edwardlib.org/" TargetMode="External"/><Relationship Id="rId12"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6.xml"/><Relationship Id="rId6" Type="http://schemas.openxmlformats.org/officeDocument/2006/relationships/hyperlink" Target="https://www.tensorflow.org/probability/" TargetMode="External"/><Relationship Id="rId11" Type="http://schemas.openxmlformats.org/officeDocument/2006/relationships/hyperlink" Target="http://mcmc-jags.sourceforge.net/" TargetMode="External"/><Relationship Id="rId5" Type="http://schemas.openxmlformats.org/officeDocument/2006/relationships/hyperlink" Target="http://pyro.ai/" TargetMode="External"/><Relationship Id="rId15" Type="http://schemas.openxmlformats.org/officeDocument/2006/relationships/image" Target="../media/image11.png"/><Relationship Id="rId10" Type="http://schemas.openxmlformats.org/officeDocument/2006/relationships/hyperlink" Target="https://www.mrc-bsu.cam.ac.uk/software/bugs/" TargetMode="External"/><Relationship Id="rId4" Type="http://schemas.openxmlformats.org/officeDocument/2006/relationships/hyperlink" Target="http://docs.pymc.io/" TargetMode="External"/><Relationship Id="rId9" Type="http://schemas.openxmlformats.org/officeDocument/2006/relationships/hyperlink" Target="https://dotnet.github.io/infer/" TargetMode="External"/><Relationship Id="rId1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381CBC-8A5E-5945-990D-260571B21C48}"/>
              </a:ext>
            </a:extLst>
          </p:cNvPr>
          <p:cNvSpPr>
            <a:spLocks noGrp="1"/>
          </p:cNvSpPr>
          <p:nvPr>
            <p:ph type="ctrTitle"/>
          </p:nvPr>
        </p:nvSpPr>
        <p:spPr/>
        <p:txBody>
          <a:bodyPr/>
          <a:lstStyle/>
          <a:p>
            <a:r>
              <a:rPr lang="fr-FR"/>
              <a:t>Probabilistic Programming</a:t>
            </a:r>
          </a:p>
        </p:txBody>
      </p:sp>
      <p:sp>
        <p:nvSpPr>
          <p:cNvPr id="3" name="Subtitle 2">
            <a:extLst>
              <a:ext uri="{FF2B5EF4-FFF2-40B4-BE49-F238E27FC236}">
                <a16:creationId xmlns:a16="http://schemas.microsoft.com/office/drawing/2014/main" id="{D14652BA-4942-A34F-BBC4-C526ACB8AA4B}"/>
              </a:ext>
            </a:extLst>
          </p:cNvPr>
          <p:cNvSpPr>
            <a:spLocks noGrp="1"/>
          </p:cNvSpPr>
          <p:nvPr>
            <p:ph type="subTitle" idx="1"/>
          </p:nvPr>
        </p:nvSpPr>
        <p:spPr/>
        <p:txBody>
          <a:bodyPr/>
          <a:lstStyle/>
          <a:p>
            <a:r>
              <a:rPr lang="fr-FR"/>
              <a:t>Monday</a:t>
            </a:r>
          </a:p>
        </p:txBody>
      </p:sp>
    </p:spTree>
    <p:extLst>
      <p:ext uri="{BB962C8B-B14F-4D97-AF65-F5344CB8AC3E}">
        <p14:creationId xmlns:p14="http://schemas.microsoft.com/office/powerpoint/2010/main" val="11692958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E85E07-7939-8F42-926A-B81B3292F0E0}"/>
              </a:ext>
            </a:extLst>
          </p:cNvPr>
          <p:cNvSpPr>
            <a:spLocks noGrp="1"/>
          </p:cNvSpPr>
          <p:nvPr>
            <p:ph type="ctrTitle"/>
          </p:nvPr>
        </p:nvSpPr>
        <p:spPr/>
        <p:txBody>
          <a:bodyPr/>
          <a:lstStyle/>
          <a:p>
            <a:r>
              <a:rPr lang="fr-FR"/>
              <a:t>Use case: Retail credit</a:t>
            </a:r>
          </a:p>
        </p:txBody>
      </p:sp>
      <p:sp>
        <p:nvSpPr>
          <p:cNvPr id="3" name="Subtitle 2">
            <a:extLst>
              <a:ext uri="{FF2B5EF4-FFF2-40B4-BE49-F238E27FC236}">
                <a16:creationId xmlns:a16="http://schemas.microsoft.com/office/drawing/2014/main" id="{AA713278-2D44-E148-B423-A44AE0D1D7E7}"/>
              </a:ext>
            </a:extLst>
          </p:cNvPr>
          <p:cNvSpPr>
            <a:spLocks noGrp="1"/>
          </p:cNvSpPr>
          <p:nvPr>
            <p:ph type="subTitle" idx="1"/>
          </p:nvPr>
        </p:nvSpPr>
        <p:spPr/>
        <p:txBody>
          <a:bodyPr/>
          <a:lstStyle/>
          <a:p>
            <a:endParaRPr lang="fr-FR"/>
          </a:p>
        </p:txBody>
      </p:sp>
    </p:spTree>
    <p:extLst>
      <p:ext uri="{BB962C8B-B14F-4D97-AF65-F5344CB8AC3E}">
        <p14:creationId xmlns:p14="http://schemas.microsoft.com/office/powerpoint/2010/main" val="29472753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E77D18-B39C-3F44-B736-A660F3926717}"/>
              </a:ext>
            </a:extLst>
          </p:cNvPr>
          <p:cNvSpPr>
            <a:spLocks noGrp="1"/>
          </p:cNvSpPr>
          <p:nvPr>
            <p:ph type="title"/>
          </p:nvPr>
        </p:nvSpPr>
        <p:spPr/>
        <p:txBody>
          <a:bodyPr/>
          <a:lstStyle/>
          <a:p>
            <a:r>
              <a:rPr lang="fr-FR"/>
              <a:t>LGD</a:t>
            </a:r>
          </a:p>
        </p:txBody>
      </p:sp>
      <p:sp>
        <p:nvSpPr>
          <p:cNvPr id="3" name="Content Placeholder 2">
            <a:extLst>
              <a:ext uri="{FF2B5EF4-FFF2-40B4-BE49-F238E27FC236}">
                <a16:creationId xmlns:a16="http://schemas.microsoft.com/office/drawing/2014/main" id="{7C25D651-7D87-2440-A239-EF17A12C2814}"/>
              </a:ext>
            </a:extLst>
          </p:cNvPr>
          <p:cNvSpPr>
            <a:spLocks noGrp="1"/>
          </p:cNvSpPr>
          <p:nvPr>
            <p:ph idx="1"/>
          </p:nvPr>
        </p:nvSpPr>
        <p:spPr>
          <a:xfrm>
            <a:off x="1130808" y="1253331"/>
            <a:ext cx="10655808" cy="1050957"/>
          </a:xfrm>
        </p:spPr>
        <p:txBody>
          <a:bodyPr/>
          <a:lstStyle/>
          <a:p>
            <a:r>
              <a:rPr lang="en-US"/>
              <a:t>Loss Given Default (LGD) is the loss borne by the bank when a customer defaults on a loan. </a:t>
            </a:r>
          </a:p>
        </p:txBody>
      </p:sp>
      <p:sp>
        <p:nvSpPr>
          <p:cNvPr id="4" name="Rectangle 3">
            <a:extLst>
              <a:ext uri="{FF2B5EF4-FFF2-40B4-BE49-F238E27FC236}">
                <a16:creationId xmlns:a16="http://schemas.microsoft.com/office/drawing/2014/main" id="{FB5580B7-E663-854C-B2E3-1FF1A9F24BB1}"/>
              </a:ext>
            </a:extLst>
          </p:cNvPr>
          <p:cNvSpPr/>
          <p:nvPr/>
        </p:nvSpPr>
        <p:spPr>
          <a:xfrm>
            <a:off x="533400" y="2429970"/>
            <a:ext cx="5199888" cy="2585323"/>
          </a:xfrm>
          <a:prstGeom prst="rect">
            <a:avLst/>
          </a:prstGeom>
          <a:solidFill>
            <a:schemeClr val="accent2">
              <a:lumMod val="20000"/>
              <a:lumOff val="80000"/>
            </a:schemeClr>
          </a:solidFill>
        </p:spPr>
        <p:txBody>
          <a:bodyPr wrap="square">
            <a:spAutoFit/>
          </a:bodyPr>
          <a:lstStyle/>
          <a:p>
            <a:r>
              <a:rPr lang="en-US"/>
              <a:t>Frequentist</a:t>
            </a:r>
          </a:p>
          <a:p>
            <a:r>
              <a:rPr lang="en-US"/>
              <a:t>2 separate regression models are estimated independently </a:t>
            </a:r>
          </a:p>
          <a:p>
            <a:pPr lvl="1"/>
            <a:r>
              <a:rPr lang="en-US"/>
              <a:t>M1: default yes / no </a:t>
            </a:r>
          </a:p>
          <a:p>
            <a:pPr lvl="1"/>
            <a:r>
              <a:rPr lang="en-US"/>
              <a:t>binary classification, logistic regression, probability of default</a:t>
            </a:r>
          </a:p>
          <a:p>
            <a:pPr lvl="1"/>
            <a:r>
              <a:rPr lang="en-US"/>
              <a:t>M2: by how much: linear regression</a:t>
            </a:r>
          </a:p>
          <a:p>
            <a:r>
              <a:rPr lang="en-US"/>
              <a:t>Model = M1 * M2</a:t>
            </a:r>
          </a:p>
          <a:p>
            <a:r>
              <a:rPr lang="en-US"/>
              <a:t>Point estimates</a:t>
            </a:r>
          </a:p>
        </p:txBody>
      </p:sp>
      <p:sp>
        <p:nvSpPr>
          <p:cNvPr id="5" name="Rectangle 4">
            <a:extLst>
              <a:ext uri="{FF2B5EF4-FFF2-40B4-BE49-F238E27FC236}">
                <a16:creationId xmlns:a16="http://schemas.microsoft.com/office/drawing/2014/main" id="{AC704D91-BFBD-BA4C-895D-20340E555D10}"/>
              </a:ext>
            </a:extLst>
          </p:cNvPr>
          <p:cNvSpPr/>
          <p:nvPr/>
        </p:nvSpPr>
        <p:spPr>
          <a:xfrm>
            <a:off x="6248400" y="2453830"/>
            <a:ext cx="5538216" cy="1477328"/>
          </a:xfrm>
          <a:prstGeom prst="rect">
            <a:avLst/>
          </a:prstGeom>
          <a:solidFill>
            <a:schemeClr val="accent1">
              <a:lumMod val="40000"/>
              <a:lumOff val="60000"/>
            </a:schemeClr>
          </a:solidFill>
        </p:spPr>
        <p:txBody>
          <a:bodyPr wrap="square">
            <a:spAutoFit/>
          </a:bodyPr>
          <a:lstStyle/>
          <a:p>
            <a:r>
              <a:rPr lang="en-US"/>
              <a:t>Bayesian:</a:t>
            </a:r>
          </a:p>
          <a:p>
            <a:r>
              <a:rPr lang="en-US"/>
              <a:t>	single, hierarchical model </a:t>
            </a:r>
          </a:p>
          <a:p>
            <a:r>
              <a:rPr lang="en-US"/>
              <a:t>	The result is an individual predictive distribution of LGD for each loan, rather than just a single number. </a:t>
            </a:r>
          </a:p>
        </p:txBody>
      </p:sp>
      <p:pic>
        <p:nvPicPr>
          <p:cNvPr id="7" name="Picture 6">
            <a:extLst>
              <a:ext uri="{FF2B5EF4-FFF2-40B4-BE49-F238E27FC236}">
                <a16:creationId xmlns:a16="http://schemas.microsoft.com/office/drawing/2014/main" id="{382FBB15-76CF-1448-B4C5-659D0A2E10E5}"/>
              </a:ext>
            </a:extLst>
          </p:cNvPr>
          <p:cNvPicPr>
            <a:picLocks noChangeAspect="1"/>
          </p:cNvPicPr>
          <p:nvPr/>
        </p:nvPicPr>
        <p:blipFill>
          <a:blip r:embed="rId2"/>
          <a:stretch>
            <a:fillRect/>
          </a:stretch>
        </p:blipFill>
        <p:spPr>
          <a:xfrm>
            <a:off x="2788920" y="5292376"/>
            <a:ext cx="7051548" cy="1400908"/>
          </a:xfrm>
          <a:prstGeom prst="rect">
            <a:avLst/>
          </a:prstGeom>
        </p:spPr>
      </p:pic>
    </p:spTree>
    <p:extLst>
      <p:ext uri="{BB962C8B-B14F-4D97-AF65-F5344CB8AC3E}">
        <p14:creationId xmlns:p14="http://schemas.microsoft.com/office/powerpoint/2010/main" val="3015653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340C0C-A9B9-284D-B070-574700C3609E}"/>
              </a:ext>
            </a:extLst>
          </p:cNvPr>
          <p:cNvSpPr>
            <a:spLocks noGrp="1"/>
          </p:cNvSpPr>
          <p:nvPr>
            <p:ph type="ctrTitle"/>
          </p:nvPr>
        </p:nvSpPr>
        <p:spPr>
          <a:xfrm>
            <a:off x="1524000" y="1122363"/>
            <a:ext cx="9144000" cy="1373949"/>
          </a:xfrm>
        </p:spPr>
        <p:txBody>
          <a:bodyPr/>
          <a:lstStyle/>
          <a:p>
            <a:r>
              <a:rPr lang="fr-FR"/>
              <a:t>Use case: Quantopian</a:t>
            </a:r>
          </a:p>
        </p:txBody>
      </p:sp>
      <p:sp>
        <p:nvSpPr>
          <p:cNvPr id="3" name="Subtitle 2">
            <a:extLst>
              <a:ext uri="{FF2B5EF4-FFF2-40B4-BE49-F238E27FC236}">
                <a16:creationId xmlns:a16="http://schemas.microsoft.com/office/drawing/2014/main" id="{93D64EBC-459B-DD4D-82BA-63BA7B6F2AD5}"/>
              </a:ext>
            </a:extLst>
          </p:cNvPr>
          <p:cNvSpPr>
            <a:spLocks noGrp="1"/>
          </p:cNvSpPr>
          <p:nvPr>
            <p:ph type="subTitle" idx="1"/>
          </p:nvPr>
        </p:nvSpPr>
        <p:spPr>
          <a:xfrm>
            <a:off x="155448" y="6370733"/>
            <a:ext cx="4791456" cy="974534"/>
          </a:xfrm>
        </p:spPr>
        <p:txBody>
          <a:bodyPr>
            <a:normAutofit/>
          </a:bodyPr>
          <a:lstStyle/>
          <a:p>
            <a:pPr algn="l"/>
            <a:r>
              <a:rPr lang="fr-FR" sz="1800">
                <a:hlinkClick r:id="rId2"/>
              </a:rPr>
              <a:t>https://www.youtube.com/watch?v=LlzVlqVzeD8</a:t>
            </a:r>
            <a:endParaRPr lang="fr-FR" sz="1800"/>
          </a:p>
        </p:txBody>
      </p:sp>
      <p:pic>
        <p:nvPicPr>
          <p:cNvPr id="5" name="Picture 4">
            <a:extLst>
              <a:ext uri="{FF2B5EF4-FFF2-40B4-BE49-F238E27FC236}">
                <a16:creationId xmlns:a16="http://schemas.microsoft.com/office/drawing/2014/main" id="{2C410F75-586E-DE47-A201-A5E08520E148}"/>
              </a:ext>
            </a:extLst>
          </p:cNvPr>
          <p:cNvPicPr>
            <a:picLocks noChangeAspect="1"/>
          </p:cNvPicPr>
          <p:nvPr/>
        </p:nvPicPr>
        <p:blipFill>
          <a:blip r:embed="rId3"/>
          <a:stretch>
            <a:fillRect/>
          </a:stretch>
        </p:blipFill>
        <p:spPr>
          <a:xfrm>
            <a:off x="5591174" y="3429000"/>
            <a:ext cx="6600826" cy="3429000"/>
          </a:xfrm>
          <a:prstGeom prst="rect">
            <a:avLst/>
          </a:prstGeom>
        </p:spPr>
      </p:pic>
    </p:spTree>
    <p:extLst>
      <p:ext uri="{BB962C8B-B14F-4D97-AF65-F5344CB8AC3E}">
        <p14:creationId xmlns:p14="http://schemas.microsoft.com/office/powerpoint/2010/main" val="2942438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EF152EF-BC58-0040-97F4-D58C63CFA7B1}"/>
              </a:ext>
            </a:extLst>
          </p:cNvPr>
          <p:cNvSpPr/>
          <p:nvPr/>
        </p:nvSpPr>
        <p:spPr>
          <a:xfrm>
            <a:off x="789432" y="1262533"/>
            <a:ext cx="6096000" cy="2308324"/>
          </a:xfrm>
          <a:prstGeom prst="rect">
            <a:avLst/>
          </a:prstGeom>
        </p:spPr>
        <p:txBody>
          <a:bodyPr>
            <a:spAutoFit/>
          </a:bodyPr>
          <a:lstStyle/>
          <a:p>
            <a:r>
              <a:rPr lang="en-US" b="1" i="1"/>
              <a:t>Probabilistic programming</a:t>
            </a:r>
            <a:r>
              <a:rPr lang="en-US" i="1"/>
              <a:t> is a new programming paradigm that provides the best of both worlds and revolutionizes the field of machine learning. </a:t>
            </a:r>
          </a:p>
          <a:p>
            <a:endParaRPr lang="en-US" i="1"/>
          </a:p>
          <a:p>
            <a:r>
              <a:rPr lang="en-US" i="1"/>
              <a:t>Recent methodological advances in </a:t>
            </a:r>
            <a:r>
              <a:rPr lang="en-US" b="1" i="1"/>
              <a:t>sampling</a:t>
            </a:r>
            <a:r>
              <a:rPr lang="en-US" i="1"/>
              <a:t> algorithms like Markov Chain Monte Carlo (MCMC), as well as huge increases in processing power, allow for almost complete automation of the inference process. </a:t>
            </a:r>
            <a:endParaRPr lang="fr-FR" i="1"/>
          </a:p>
        </p:txBody>
      </p:sp>
      <p:sp>
        <p:nvSpPr>
          <p:cNvPr id="3" name="Rectangle 2">
            <a:extLst>
              <a:ext uri="{FF2B5EF4-FFF2-40B4-BE49-F238E27FC236}">
                <a16:creationId xmlns:a16="http://schemas.microsoft.com/office/drawing/2014/main" id="{ED329E89-4954-F249-B848-8C0E3C4DC68D}"/>
              </a:ext>
            </a:extLst>
          </p:cNvPr>
          <p:cNvSpPr/>
          <p:nvPr/>
        </p:nvSpPr>
        <p:spPr>
          <a:xfrm>
            <a:off x="6096000" y="4395138"/>
            <a:ext cx="6096000" cy="1200329"/>
          </a:xfrm>
          <a:prstGeom prst="rect">
            <a:avLst/>
          </a:prstGeom>
        </p:spPr>
        <p:txBody>
          <a:bodyPr>
            <a:spAutoFit/>
          </a:bodyPr>
          <a:lstStyle/>
          <a:p>
            <a:r>
              <a:rPr lang="en-US" i="1"/>
              <a:t>Data scientists can create complex generative </a:t>
            </a:r>
            <a:r>
              <a:rPr lang="en-US" b="1" i="1"/>
              <a:t>Bayesian</a:t>
            </a:r>
            <a:r>
              <a:rPr lang="en-US" i="1"/>
              <a:t> models tailored to the structure of the data and specific problem at hand, but without the burden of </a:t>
            </a:r>
            <a:r>
              <a:rPr lang="en-US" b="1" i="1"/>
              <a:t>mathematical</a:t>
            </a:r>
            <a:r>
              <a:rPr lang="en-US" i="1"/>
              <a:t> tractability or limitations due to mathematical simplifications.</a:t>
            </a:r>
            <a:endParaRPr lang="fr-FR" i="1"/>
          </a:p>
        </p:txBody>
      </p:sp>
    </p:spTree>
    <p:extLst>
      <p:ext uri="{BB962C8B-B14F-4D97-AF65-F5344CB8AC3E}">
        <p14:creationId xmlns:p14="http://schemas.microsoft.com/office/powerpoint/2010/main" val="31646159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pic>
        <p:nvPicPr>
          <p:cNvPr id="144" name="Google Shape;144;p26"/>
          <p:cNvPicPr preferRelativeResize="0"/>
          <p:nvPr/>
        </p:nvPicPr>
        <p:blipFill>
          <a:blip r:embed="rId3">
            <a:alphaModFix/>
          </a:blip>
          <a:stretch>
            <a:fillRect/>
          </a:stretch>
        </p:blipFill>
        <p:spPr>
          <a:xfrm>
            <a:off x="2294550" y="1826100"/>
            <a:ext cx="6163627" cy="4166236"/>
          </a:xfrm>
          <a:prstGeom prst="rect">
            <a:avLst/>
          </a:prstGeom>
          <a:noFill/>
          <a:ln>
            <a:noFill/>
          </a:ln>
        </p:spPr>
      </p:pic>
      <p:sp>
        <p:nvSpPr>
          <p:cNvPr id="145" name="Google Shape;145;p26"/>
          <p:cNvSpPr txBox="1">
            <a:spLocks noGrp="1"/>
          </p:cNvSpPr>
          <p:nvPr>
            <p:ph type="title"/>
          </p:nvPr>
        </p:nvSpPr>
        <p:spPr>
          <a:xfrm>
            <a:off x="1158240" y="274638"/>
            <a:ext cx="9875520" cy="1143360"/>
          </a:xfrm>
          <a:prstGeom prst="rect">
            <a:avLst/>
          </a:prstGeom>
        </p:spPr>
        <p:txBody>
          <a:bodyPr spcFirstLastPara="1" vert="horz" wrap="square" lIns="109710" tIns="109710" rIns="109710" bIns="109710" rtlCol="0" anchor="b" anchorCtr="0">
            <a:noAutofit/>
          </a:bodyPr>
          <a:lstStyle/>
          <a:p>
            <a:r>
              <a:rPr lang="en"/>
              <a:t>How to select strategies for fund?</a:t>
            </a:r>
            <a:endParaRPr/>
          </a:p>
        </p:txBody>
      </p:sp>
      <p:cxnSp>
        <p:nvCxnSpPr>
          <p:cNvPr id="146" name="Google Shape;146;p26"/>
          <p:cNvCxnSpPr/>
          <p:nvPr/>
        </p:nvCxnSpPr>
        <p:spPr>
          <a:xfrm rot="10800000">
            <a:off x="2727240" y="5129533"/>
            <a:ext cx="5423760" cy="0"/>
          </a:xfrm>
          <a:prstGeom prst="straightConnector1">
            <a:avLst/>
          </a:prstGeom>
          <a:noFill/>
          <a:ln w="19050" cap="flat" cmpd="sng">
            <a:solidFill>
              <a:schemeClr val="dk2"/>
            </a:solidFill>
            <a:prstDash val="solid"/>
            <a:round/>
            <a:headEnd type="none" w="med" len="med"/>
            <a:tailEnd type="triangle" w="med" len="med"/>
          </a:ln>
        </p:spPr>
      </p:cxnSp>
      <p:sp>
        <p:nvSpPr>
          <p:cNvPr id="147" name="Google Shape;147;p26"/>
          <p:cNvSpPr txBox="1"/>
          <p:nvPr/>
        </p:nvSpPr>
        <p:spPr>
          <a:xfrm>
            <a:off x="6969720" y="4633616"/>
            <a:ext cx="1615480" cy="451440"/>
          </a:xfrm>
          <a:prstGeom prst="rect">
            <a:avLst/>
          </a:prstGeom>
          <a:noFill/>
          <a:ln>
            <a:noFill/>
          </a:ln>
        </p:spPr>
        <p:txBody>
          <a:bodyPr spcFirstLastPara="1" wrap="square" lIns="109710" tIns="109710" rIns="109710" bIns="109710" anchor="t" anchorCtr="0">
            <a:noAutofit/>
          </a:bodyPr>
          <a:lstStyle/>
          <a:p>
            <a:r>
              <a:rPr lang="en" sz="2160"/>
              <a:t>backtest</a:t>
            </a:r>
            <a:endParaRPr sz="2160"/>
          </a:p>
        </p:txBody>
      </p:sp>
      <p:sp>
        <p:nvSpPr>
          <p:cNvPr id="148" name="Google Shape;148;p26"/>
          <p:cNvSpPr txBox="1"/>
          <p:nvPr/>
        </p:nvSpPr>
        <p:spPr>
          <a:xfrm>
            <a:off x="8340150" y="2721700"/>
            <a:ext cx="1504800" cy="451440"/>
          </a:xfrm>
          <a:prstGeom prst="rect">
            <a:avLst/>
          </a:prstGeom>
          <a:noFill/>
          <a:ln>
            <a:noFill/>
          </a:ln>
        </p:spPr>
        <p:txBody>
          <a:bodyPr spcFirstLastPara="1" wrap="square" lIns="109710" tIns="109710" rIns="109710" bIns="109710" anchor="t" anchorCtr="0">
            <a:noAutofit/>
          </a:bodyPr>
          <a:lstStyle/>
          <a:p>
            <a:r>
              <a:rPr lang="en" sz="2160"/>
              <a:t>paper trading</a:t>
            </a:r>
            <a:endParaRPr sz="2160"/>
          </a:p>
        </p:txBody>
      </p:sp>
      <p:cxnSp>
        <p:nvCxnSpPr>
          <p:cNvPr id="149" name="Google Shape;149;p26"/>
          <p:cNvCxnSpPr>
            <a:stCxn id="148" idx="0"/>
          </p:cNvCxnSpPr>
          <p:nvPr/>
        </p:nvCxnSpPr>
        <p:spPr>
          <a:xfrm rot="10800000">
            <a:off x="8408550" y="2480860"/>
            <a:ext cx="684000" cy="240840"/>
          </a:xfrm>
          <a:prstGeom prst="straightConnector1">
            <a:avLst/>
          </a:prstGeom>
          <a:noFill/>
          <a:ln w="19050" cap="flat" cmpd="sng">
            <a:solidFill>
              <a:schemeClr val="dk2"/>
            </a:solidFill>
            <a:prstDash val="solid"/>
            <a:round/>
            <a:headEnd type="none" w="med" len="med"/>
            <a:tailEnd type="triangle" w="med" len="med"/>
          </a:ln>
        </p:spPr>
      </p:cxnSp>
    </p:spTree>
    <p:extLst>
      <p:ext uri="{BB962C8B-B14F-4D97-AF65-F5344CB8AC3E}">
        <p14:creationId xmlns:p14="http://schemas.microsoft.com/office/powerpoint/2010/main" val="42649696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27"/>
          <p:cNvSpPr txBox="1">
            <a:spLocks noGrp="1"/>
          </p:cNvSpPr>
          <p:nvPr>
            <p:ph type="title"/>
          </p:nvPr>
        </p:nvSpPr>
        <p:spPr>
          <a:xfrm>
            <a:off x="1158240" y="477838"/>
            <a:ext cx="9875520" cy="1143360"/>
          </a:xfrm>
          <a:prstGeom prst="rect">
            <a:avLst/>
          </a:prstGeom>
        </p:spPr>
        <p:txBody>
          <a:bodyPr spcFirstLastPara="1" vert="horz" wrap="square" lIns="109710" tIns="109710" rIns="109710" bIns="109710" rtlCol="0" anchor="b" anchorCtr="0">
            <a:noAutofit/>
          </a:bodyPr>
          <a:lstStyle/>
          <a:p>
            <a:r>
              <a:rPr lang="en"/>
              <a:t>Does out-of-sample data support backtest?</a:t>
            </a:r>
            <a:endParaRPr/>
          </a:p>
        </p:txBody>
      </p:sp>
      <p:pic>
        <p:nvPicPr>
          <p:cNvPr id="155" name="Google Shape;155;p27"/>
          <p:cNvPicPr preferRelativeResize="0"/>
          <p:nvPr/>
        </p:nvPicPr>
        <p:blipFill>
          <a:blip r:embed="rId3">
            <a:alphaModFix/>
          </a:blip>
          <a:stretch>
            <a:fillRect/>
          </a:stretch>
        </p:blipFill>
        <p:spPr>
          <a:xfrm>
            <a:off x="2967030" y="1875196"/>
            <a:ext cx="6257926" cy="4440556"/>
          </a:xfrm>
          <a:prstGeom prst="rect">
            <a:avLst/>
          </a:prstGeom>
          <a:noFill/>
          <a:ln>
            <a:noFill/>
          </a:ln>
        </p:spPr>
      </p:pic>
    </p:spTree>
    <p:extLst>
      <p:ext uri="{BB962C8B-B14F-4D97-AF65-F5344CB8AC3E}">
        <p14:creationId xmlns:p14="http://schemas.microsoft.com/office/powerpoint/2010/main" val="28223024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28"/>
          <p:cNvSpPr txBox="1">
            <a:spLocks noGrp="1"/>
          </p:cNvSpPr>
          <p:nvPr>
            <p:ph type="title"/>
          </p:nvPr>
        </p:nvSpPr>
        <p:spPr>
          <a:xfrm>
            <a:off x="1158240" y="274638"/>
            <a:ext cx="9875520" cy="1143360"/>
          </a:xfrm>
          <a:prstGeom prst="rect">
            <a:avLst/>
          </a:prstGeom>
        </p:spPr>
        <p:txBody>
          <a:bodyPr spcFirstLastPara="1" vert="horz" wrap="square" lIns="109710" tIns="109710" rIns="109710" bIns="109710" rtlCol="0" anchor="b" anchorCtr="0">
            <a:noAutofit/>
          </a:bodyPr>
          <a:lstStyle/>
          <a:p>
            <a:r>
              <a:rPr lang="en"/>
              <a:t>Blackbox Machine Learning</a:t>
            </a:r>
            <a:endParaRPr/>
          </a:p>
        </p:txBody>
      </p:sp>
      <p:sp>
        <p:nvSpPr>
          <p:cNvPr id="161" name="Google Shape;161;p28"/>
          <p:cNvSpPr/>
          <p:nvPr/>
        </p:nvSpPr>
        <p:spPr>
          <a:xfrm>
            <a:off x="4487956" y="1776175"/>
            <a:ext cx="2159640" cy="1143360"/>
          </a:xfrm>
          <a:prstGeom prst="rect">
            <a:avLst/>
          </a:prstGeom>
          <a:solidFill>
            <a:srgbClr val="000000"/>
          </a:solidFill>
          <a:ln w="19050" cap="flat" cmpd="sng">
            <a:solidFill>
              <a:srgbClr val="FFFFFF"/>
            </a:solidFill>
            <a:prstDash val="solid"/>
            <a:round/>
            <a:headEnd type="none" w="sm" len="sm"/>
            <a:tailEnd type="none" w="sm" len="sm"/>
          </a:ln>
        </p:spPr>
        <p:txBody>
          <a:bodyPr spcFirstLastPara="1" wrap="square" lIns="109710" tIns="109710" rIns="109710" bIns="109710" anchor="ctr" anchorCtr="0">
            <a:noAutofit/>
          </a:bodyPr>
          <a:lstStyle/>
          <a:p>
            <a:pPr algn="ctr"/>
            <a:r>
              <a:rPr lang="en" sz="2880">
                <a:solidFill>
                  <a:srgbClr val="FFFFFF"/>
                </a:solidFill>
                <a:latin typeface="Open Sans"/>
                <a:ea typeface="Open Sans"/>
                <a:cs typeface="Open Sans"/>
                <a:sym typeface="Open Sans"/>
              </a:rPr>
              <a:t>Classifier</a:t>
            </a:r>
            <a:endParaRPr sz="2880">
              <a:solidFill>
                <a:srgbClr val="FFFFFF"/>
              </a:solidFill>
              <a:latin typeface="Open Sans"/>
              <a:ea typeface="Open Sans"/>
              <a:cs typeface="Open Sans"/>
              <a:sym typeface="Open Sans"/>
            </a:endParaRPr>
          </a:p>
        </p:txBody>
      </p:sp>
      <p:sp>
        <p:nvSpPr>
          <p:cNvPr id="162" name="Google Shape;162;p28"/>
          <p:cNvSpPr txBox="1"/>
          <p:nvPr/>
        </p:nvSpPr>
        <p:spPr>
          <a:xfrm>
            <a:off x="1686466" y="2075275"/>
            <a:ext cx="1108800" cy="545040"/>
          </a:xfrm>
          <a:prstGeom prst="rect">
            <a:avLst/>
          </a:prstGeom>
          <a:noFill/>
          <a:ln>
            <a:noFill/>
          </a:ln>
        </p:spPr>
        <p:txBody>
          <a:bodyPr spcFirstLastPara="1" wrap="square" lIns="109710" tIns="109710" rIns="109710" bIns="109710" anchor="t" anchorCtr="0">
            <a:noAutofit/>
          </a:bodyPr>
          <a:lstStyle/>
          <a:p>
            <a:r>
              <a:rPr lang="en" sz="2880">
                <a:latin typeface="Open Sans"/>
                <a:ea typeface="Open Sans"/>
                <a:cs typeface="Open Sans"/>
                <a:sym typeface="Open Sans"/>
              </a:rPr>
              <a:t>Data</a:t>
            </a:r>
            <a:endParaRPr sz="2880">
              <a:latin typeface="Open Sans"/>
              <a:ea typeface="Open Sans"/>
              <a:cs typeface="Open Sans"/>
              <a:sym typeface="Open Sans"/>
            </a:endParaRPr>
          </a:p>
        </p:txBody>
      </p:sp>
      <p:sp>
        <p:nvSpPr>
          <p:cNvPr id="163" name="Google Shape;163;p28"/>
          <p:cNvSpPr txBox="1"/>
          <p:nvPr/>
        </p:nvSpPr>
        <p:spPr>
          <a:xfrm>
            <a:off x="8032696" y="2075275"/>
            <a:ext cx="2472840" cy="545040"/>
          </a:xfrm>
          <a:prstGeom prst="rect">
            <a:avLst/>
          </a:prstGeom>
          <a:noFill/>
          <a:ln>
            <a:noFill/>
          </a:ln>
        </p:spPr>
        <p:txBody>
          <a:bodyPr spcFirstLastPara="1" wrap="square" lIns="109710" tIns="109710" rIns="109710" bIns="109710" anchor="t" anchorCtr="0">
            <a:noAutofit/>
          </a:bodyPr>
          <a:lstStyle/>
          <a:p>
            <a:r>
              <a:rPr lang="en" sz="2880">
                <a:latin typeface="Open Sans"/>
                <a:ea typeface="Open Sans"/>
                <a:cs typeface="Open Sans"/>
                <a:sym typeface="Open Sans"/>
              </a:rPr>
              <a:t>Predictions</a:t>
            </a:r>
            <a:endParaRPr sz="2880">
              <a:latin typeface="Open Sans"/>
              <a:ea typeface="Open Sans"/>
              <a:cs typeface="Open Sans"/>
              <a:sym typeface="Open Sans"/>
            </a:endParaRPr>
          </a:p>
        </p:txBody>
      </p:sp>
      <p:cxnSp>
        <p:nvCxnSpPr>
          <p:cNvPr id="164" name="Google Shape;164;p28"/>
          <p:cNvCxnSpPr>
            <a:stCxn id="162" idx="3"/>
            <a:endCxn id="161" idx="1"/>
          </p:cNvCxnSpPr>
          <p:nvPr/>
        </p:nvCxnSpPr>
        <p:spPr>
          <a:xfrm>
            <a:off x="2795264" y="2347795"/>
            <a:ext cx="1692720" cy="0"/>
          </a:xfrm>
          <a:prstGeom prst="straightConnector1">
            <a:avLst/>
          </a:prstGeom>
          <a:noFill/>
          <a:ln w="19050" cap="flat" cmpd="sng">
            <a:solidFill>
              <a:schemeClr val="dk2"/>
            </a:solidFill>
            <a:prstDash val="solid"/>
            <a:round/>
            <a:headEnd type="none" w="med" len="med"/>
            <a:tailEnd type="triangle" w="med" len="med"/>
          </a:ln>
        </p:spPr>
      </p:cxnSp>
      <p:cxnSp>
        <p:nvCxnSpPr>
          <p:cNvPr id="165" name="Google Shape;165;p28"/>
          <p:cNvCxnSpPr>
            <a:stCxn id="161" idx="3"/>
            <a:endCxn id="163" idx="1"/>
          </p:cNvCxnSpPr>
          <p:nvPr/>
        </p:nvCxnSpPr>
        <p:spPr>
          <a:xfrm>
            <a:off x="6647596" y="2347855"/>
            <a:ext cx="1384920" cy="0"/>
          </a:xfrm>
          <a:prstGeom prst="straightConnector1">
            <a:avLst/>
          </a:prstGeom>
          <a:noFill/>
          <a:ln w="19050" cap="flat" cmpd="sng">
            <a:solidFill>
              <a:schemeClr val="dk2"/>
            </a:solidFill>
            <a:prstDash val="solid"/>
            <a:round/>
            <a:headEnd type="none" w="med" len="med"/>
            <a:tailEnd type="triangle" w="med" len="med"/>
          </a:ln>
        </p:spPr>
      </p:cxnSp>
      <p:sp>
        <p:nvSpPr>
          <p:cNvPr id="166" name="Google Shape;166;p28"/>
          <p:cNvSpPr txBox="1">
            <a:spLocks noGrp="1"/>
          </p:cNvSpPr>
          <p:nvPr>
            <p:ph type="body" idx="1"/>
          </p:nvPr>
        </p:nvSpPr>
        <p:spPr>
          <a:xfrm>
            <a:off x="1158240" y="3025475"/>
            <a:ext cx="9875520" cy="4967640"/>
          </a:xfrm>
          <a:prstGeom prst="rect">
            <a:avLst/>
          </a:prstGeom>
        </p:spPr>
        <p:txBody>
          <a:bodyPr spcFirstLastPara="1" vert="horz" wrap="square" lIns="109710" tIns="109710" rIns="109710" bIns="109710" rtlCol="0" anchor="t" anchorCtr="0">
            <a:noAutofit/>
          </a:bodyPr>
          <a:lstStyle/>
          <a:p>
            <a:r>
              <a:rPr lang="en"/>
              <a:t>Train classifier to distinguish between distributions.</a:t>
            </a:r>
            <a:endParaRPr/>
          </a:p>
          <a:p>
            <a:pPr>
              <a:spcBef>
                <a:spcPts val="1200"/>
              </a:spcBef>
            </a:pPr>
            <a:r>
              <a:rPr lang="en"/>
              <a:t>Classification framework </a:t>
            </a:r>
            <a:r>
              <a:rPr lang="en" b="1"/>
              <a:t>not well suited</a:t>
            </a:r>
            <a:r>
              <a:rPr lang="en"/>
              <a:t>.</a:t>
            </a:r>
            <a:endParaRPr/>
          </a:p>
          <a:p>
            <a:pPr>
              <a:spcBef>
                <a:spcPts val="1200"/>
              </a:spcBef>
              <a:spcAft>
                <a:spcPts val="1200"/>
              </a:spcAft>
            </a:pPr>
            <a:r>
              <a:rPr lang="en" b="1"/>
              <a:t>Blackbox</a:t>
            </a:r>
            <a:r>
              <a:rPr lang="en"/>
              <a:t>: Not good at conveying what was learned.</a:t>
            </a:r>
            <a:endParaRPr/>
          </a:p>
        </p:txBody>
      </p:sp>
    </p:spTree>
    <p:extLst>
      <p:ext uri="{BB962C8B-B14F-4D97-AF65-F5344CB8AC3E}">
        <p14:creationId xmlns:p14="http://schemas.microsoft.com/office/powerpoint/2010/main" val="193597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6">
                                            <p:txEl>
                                              <p:pRg st="0" end="0"/>
                                            </p:txEl>
                                          </p:spTgt>
                                        </p:tgtEl>
                                        <p:attrNameLst>
                                          <p:attrName>style.visibility</p:attrName>
                                        </p:attrNameLst>
                                      </p:cBhvr>
                                      <p:to>
                                        <p:strVal val="visible"/>
                                      </p:to>
                                    </p:set>
                                    <p:animEffect transition="in" filter="fade">
                                      <p:cBhvr>
                                        <p:cTn id="7" dur="1000"/>
                                        <p:tgtEl>
                                          <p:spTgt spid="16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6">
                                            <p:txEl>
                                              <p:pRg st="1" end="1"/>
                                            </p:txEl>
                                          </p:spTgt>
                                        </p:tgtEl>
                                        <p:attrNameLst>
                                          <p:attrName>style.visibility</p:attrName>
                                        </p:attrNameLst>
                                      </p:cBhvr>
                                      <p:to>
                                        <p:strVal val="visible"/>
                                      </p:to>
                                    </p:set>
                                    <p:animEffect transition="in" filter="fade">
                                      <p:cBhvr>
                                        <p:cTn id="12" dur="1000"/>
                                        <p:tgtEl>
                                          <p:spTgt spid="16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66">
                                            <p:txEl>
                                              <p:pRg st="2" end="2"/>
                                            </p:txEl>
                                          </p:spTgt>
                                        </p:tgtEl>
                                        <p:attrNameLst>
                                          <p:attrName>style.visibility</p:attrName>
                                        </p:attrNameLst>
                                      </p:cBhvr>
                                      <p:to>
                                        <p:strVal val="visible"/>
                                      </p:to>
                                    </p:set>
                                    <p:animEffect transition="in" filter="fade">
                                      <p:cBhvr>
                                        <p:cTn id="17" dur="1000"/>
                                        <p:tgtEl>
                                          <p:spTgt spid="16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29"/>
          <p:cNvSpPr txBox="1">
            <a:spLocks noGrp="1"/>
          </p:cNvSpPr>
          <p:nvPr>
            <p:ph type="title"/>
          </p:nvPr>
        </p:nvSpPr>
        <p:spPr>
          <a:xfrm>
            <a:off x="1158240" y="274638"/>
            <a:ext cx="9875520" cy="1143360"/>
          </a:xfrm>
          <a:prstGeom prst="rect">
            <a:avLst/>
          </a:prstGeom>
        </p:spPr>
        <p:txBody>
          <a:bodyPr spcFirstLastPara="1" vert="horz" wrap="square" lIns="109710" tIns="109710" rIns="109710" bIns="109710" rtlCol="0" anchor="b" anchorCtr="0">
            <a:noAutofit/>
          </a:bodyPr>
          <a:lstStyle/>
          <a:p>
            <a:r>
              <a:rPr lang="en"/>
              <a:t>Frequentist Statistics</a:t>
            </a:r>
            <a:endParaRPr/>
          </a:p>
        </p:txBody>
      </p:sp>
      <p:sp>
        <p:nvSpPr>
          <p:cNvPr id="172" name="Google Shape;172;p29"/>
          <p:cNvSpPr/>
          <p:nvPr/>
        </p:nvSpPr>
        <p:spPr>
          <a:xfrm>
            <a:off x="4487956" y="1730455"/>
            <a:ext cx="2159640" cy="1143360"/>
          </a:xfrm>
          <a:prstGeom prst="rect">
            <a:avLst/>
          </a:prstGeom>
          <a:solidFill>
            <a:srgbClr val="B7B7B7"/>
          </a:solidFill>
          <a:ln w="19050" cap="flat" cmpd="sng">
            <a:solidFill>
              <a:srgbClr val="FFFFFF"/>
            </a:solidFill>
            <a:prstDash val="solid"/>
            <a:round/>
            <a:headEnd type="none" w="sm" len="sm"/>
            <a:tailEnd type="none" w="sm" len="sm"/>
          </a:ln>
        </p:spPr>
        <p:txBody>
          <a:bodyPr spcFirstLastPara="1" wrap="square" lIns="109710" tIns="109710" rIns="109710" bIns="109710" anchor="ctr" anchorCtr="0">
            <a:noAutofit/>
          </a:bodyPr>
          <a:lstStyle/>
          <a:p>
            <a:pPr algn="ctr"/>
            <a:r>
              <a:rPr lang="en" sz="2880">
                <a:solidFill>
                  <a:srgbClr val="FFFFFF"/>
                </a:solidFill>
              </a:rPr>
              <a:t>Hypothesis</a:t>
            </a:r>
            <a:endParaRPr sz="2880">
              <a:solidFill>
                <a:srgbClr val="FFFFFF"/>
              </a:solidFill>
            </a:endParaRPr>
          </a:p>
          <a:p>
            <a:pPr algn="ctr"/>
            <a:r>
              <a:rPr lang="en" sz="2880">
                <a:solidFill>
                  <a:srgbClr val="FFFFFF"/>
                </a:solidFill>
              </a:rPr>
              <a:t>Test</a:t>
            </a:r>
            <a:endParaRPr sz="2880">
              <a:solidFill>
                <a:srgbClr val="FFFFFF"/>
              </a:solidFill>
            </a:endParaRPr>
          </a:p>
        </p:txBody>
      </p:sp>
      <p:sp>
        <p:nvSpPr>
          <p:cNvPr id="173" name="Google Shape;173;p29"/>
          <p:cNvSpPr txBox="1"/>
          <p:nvPr/>
        </p:nvSpPr>
        <p:spPr>
          <a:xfrm>
            <a:off x="1686466" y="2029555"/>
            <a:ext cx="1108800" cy="545040"/>
          </a:xfrm>
          <a:prstGeom prst="rect">
            <a:avLst/>
          </a:prstGeom>
          <a:noFill/>
          <a:ln>
            <a:noFill/>
          </a:ln>
        </p:spPr>
        <p:txBody>
          <a:bodyPr spcFirstLastPara="1" wrap="square" lIns="109710" tIns="109710" rIns="109710" bIns="109710" anchor="t" anchorCtr="0">
            <a:noAutofit/>
          </a:bodyPr>
          <a:lstStyle/>
          <a:p>
            <a:r>
              <a:rPr lang="en" sz="2880"/>
              <a:t>Data</a:t>
            </a:r>
            <a:endParaRPr sz="2880"/>
          </a:p>
        </p:txBody>
      </p:sp>
      <p:sp>
        <p:nvSpPr>
          <p:cNvPr id="174" name="Google Shape;174;p29"/>
          <p:cNvSpPr txBox="1"/>
          <p:nvPr/>
        </p:nvSpPr>
        <p:spPr>
          <a:xfrm>
            <a:off x="8032890" y="2029560"/>
            <a:ext cx="2472840" cy="545040"/>
          </a:xfrm>
          <a:prstGeom prst="rect">
            <a:avLst/>
          </a:prstGeom>
          <a:noFill/>
          <a:ln>
            <a:noFill/>
          </a:ln>
        </p:spPr>
        <p:txBody>
          <a:bodyPr spcFirstLastPara="1" wrap="square" lIns="109710" tIns="109710" rIns="109710" bIns="109710" anchor="t" anchorCtr="0">
            <a:noAutofit/>
          </a:bodyPr>
          <a:lstStyle/>
          <a:p>
            <a:r>
              <a:rPr lang="en" sz="2880"/>
              <a:t>p-value</a:t>
            </a:r>
            <a:endParaRPr sz="2880"/>
          </a:p>
        </p:txBody>
      </p:sp>
      <p:cxnSp>
        <p:nvCxnSpPr>
          <p:cNvPr id="175" name="Google Shape;175;p29"/>
          <p:cNvCxnSpPr>
            <a:stCxn id="173" idx="3"/>
            <a:endCxn id="172" idx="1"/>
          </p:cNvCxnSpPr>
          <p:nvPr/>
        </p:nvCxnSpPr>
        <p:spPr>
          <a:xfrm>
            <a:off x="2795266" y="2302075"/>
            <a:ext cx="1692720" cy="0"/>
          </a:xfrm>
          <a:prstGeom prst="straightConnector1">
            <a:avLst/>
          </a:prstGeom>
          <a:noFill/>
          <a:ln w="19050" cap="flat" cmpd="sng">
            <a:solidFill>
              <a:schemeClr val="dk2"/>
            </a:solidFill>
            <a:prstDash val="solid"/>
            <a:round/>
            <a:headEnd type="none" w="med" len="med"/>
            <a:tailEnd type="triangle" w="med" len="med"/>
          </a:ln>
        </p:spPr>
      </p:cxnSp>
      <p:cxnSp>
        <p:nvCxnSpPr>
          <p:cNvPr id="176" name="Google Shape;176;p29"/>
          <p:cNvCxnSpPr>
            <a:stCxn id="172" idx="3"/>
            <a:endCxn id="174" idx="1"/>
          </p:cNvCxnSpPr>
          <p:nvPr/>
        </p:nvCxnSpPr>
        <p:spPr>
          <a:xfrm>
            <a:off x="6647596" y="2302135"/>
            <a:ext cx="1385280" cy="0"/>
          </a:xfrm>
          <a:prstGeom prst="straightConnector1">
            <a:avLst/>
          </a:prstGeom>
          <a:noFill/>
          <a:ln w="19050" cap="flat" cmpd="sng">
            <a:solidFill>
              <a:schemeClr val="dk2"/>
            </a:solidFill>
            <a:prstDash val="solid"/>
            <a:round/>
            <a:headEnd type="none" w="med" len="med"/>
            <a:tailEnd type="triangle" w="med" len="med"/>
          </a:ln>
        </p:spPr>
      </p:cxnSp>
      <p:sp>
        <p:nvSpPr>
          <p:cNvPr id="177" name="Google Shape;177;p29"/>
          <p:cNvSpPr txBox="1">
            <a:spLocks noGrp="1"/>
          </p:cNvSpPr>
          <p:nvPr>
            <p:ph type="body" idx="1"/>
          </p:nvPr>
        </p:nvSpPr>
        <p:spPr>
          <a:xfrm>
            <a:off x="1158240" y="2749380"/>
            <a:ext cx="9875520" cy="2832840"/>
          </a:xfrm>
          <a:prstGeom prst="rect">
            <a:avLst/>
          </a:prstGeom>
        </p:spPr>
        <p:txBody>
          <a:bodyPr spcFirstLastPara="1" vert="horz" wrap="square" lIns="109710" tIns="109710" rIns="109710" bIns="109710" rtlCol="0" anchor="t" anchorCtr="0">
            <a:noAutofit/>
          </a:bodyPr>
          <a:lstStyle/>
          <a:p>
            <a:r>
              <a:rPr lang="en"/>
              <a:t>Gray box - </a:t>
            </a:r>
            <a:r>
              <a:rPr lang="en" b="1"/>
              <a:t>implicit assumptions</a:t>
            </a:r>
            <a:r>
              <a:rPr lang="en"/>
              <a:t>:</a:t>
            </a:r>
            <a:endParaRPr/>
          </a:p>
          <a:p>
            <a:pPr lvl="1">
              <a:spcBef>
                <a:spcPts val="1200"/>
              </a:spcBef>
            </a:pPr>
            <a:r>
              <a:rPr lang="en"/>
              <a:t>normality (violated here, daily returns have </a:t>
            </a:r>
            <a:r>
              <a:rPr lang="en" b="1"/>
              <a:t>heavy tails</a:t>
            </a:r>
            <a:r>
              <a:rPr lang="en"/>
              <a:t>)</a:t>
            </a:r>
            <a:endParaRPr/>
          </a:p>
          <a:p>
            <a:pPr>
              <a:spcBef>
                <a:spcPts val="1200"/>
              </a:spcBef>
            </a:pPr>
            <a:r>
              <a:rPr lang="en"/>
              <a:t>Hard to change assumptions.</a:t>
            </a:r>
            <a:endParaRPr/>
          </a:p>
          <a:p>
            <a:pPr>
              <a:spcBef>
                <a:spcPts val="1200"/>
              </a:spcBef>
              <a:spcAft>
                <a:spcPts val="1200"/>
              </a:spcAft>
            </a:pPr>
            <a:r>
              <a:rPr lang="en"/>
              <a:t>p-value is </a:t>
            </a:r>
            <a:r>
              <a:rPr lang="en" b="1"/>
              <a:t>not</a:t>
            </a:r>
            <a:r>
              <a:rPr lang="en"/>
              <a:t> the probability we care about.</a:t>
            </a:r>
            <a:endParaRPr/>
          </a:p>
        </p:txBody>
      </p:sp>
    </p:spTree>
    <p:extLst>
      <p:ext uri="{BB962C8B-B14F-4D97-AF65-F5344CB8AC3E}">
        <p14:creationId xmlns:p14="http://schemas.microsoft.com/office/powerpoint/2010/main" val="1358776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7">
                                            <p:txEl>
                                              <p:pRg st="0" end="0"/>
                                            </p:txEl>
                                          </p:spTgt>
                                        </p:tgtEl>
                                        <p:attrNameLst>
                                          <p:attrName>style.visibility</p:attrName>
                                        </p:attrNameLst>
                                      </p:cBhvr>
                                      <p:to>
                                        <p:strVal val="visible"/>
                                      </p:to>
                                    </p:set>
                                    <p:animEffect transition="in" filter="fade">
                                      <p:cBhvr>
                                        <p:cTn id="7" dur="1000"/>
                                        <p:tgtEl>
                                          <p:spTgt spid="17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7">
                                            <p:txEl>
                                              <p:pRg st="1" end="1"/>
                                            </p:txEl>
                                          </p:spTgt>
                                        </p:tgtEl>
                                        <p:attrNameLst>
                                          <p:attrName>style.visibility</p:attrName>
                                        </p:attrNameLst>
                                      </p:cBhvr>
                                      <p:to>
                                        <p:strVal val="visible"/>
                                      </p:to>
                                    </p:set>
                                    <p:animEffect transition="in" filter="fade">
                                      <p:cBhvr>
                                        <p:cTn id="12" dur="1000"/>
                                        <p:tgtEl>
                                          <p:spTgt spid="17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77">
                                            <p:txEl>
                                              <p:pRg st="2" end="2"/>
                                            </p:txEl>
                                          </p:spTgt>
                                        </p:tgtEl>
                                        <p:attrNameLst>
                                          <p:attrName>style.visibility</p:attrName>
                                        </p:attrNameLst>
                                      </p:cBhvr>
                                      <p:to>
                                        <p:strVal val="visible"/>
                                      </p:to>
                                    </p:set>
                                    <p:animEffect transition="in" filter="fade">
                                      <p:cBhvr>
                                        <p:cTn id="17" dur="1000"/>
                                        <p:tgtEl>
                                          <p:spTgt spid="17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77">
                                            <p:txEl>
                                              <p:pRg st="3" end="3"/>
                                            </p:txEl>
                                          </p:spTgt>
                                        </p:tgtEl>
                                        <p:attrNameLst>
                                          <p:attrName>style.visibility</p:attrName>
                                        </p:attrNameLst>
                                      </p:cBhvr>
                                      <p:to>
                                        <p:strVal val="visible"/>
                                      </p:to>
                                    </p:set>
                                    <p:animEffect transition="in" filter="fade">
                                      <p:cBhvr>
                                        <p:cTn id="22" dur="1000"/>
                                        <p:tgtEl>
                                          <p:spTgt spid="17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30"/>
          <p:cNvSpPr txBox="1">
            <a:spLocks noGrp="1"/>
          </p:cNvSpPr>
          <p:nvPr>
            <p:ph type="title"/>
          </p:nvPr>
        </p:nvSpPr>
        <p:spPr>
          <a:xfrm>
            <a:off x="1158240" y="274638"/>
            <a:ext cx="9875520" cy="1143360"/>
          </a:xfrm>
          <a:prstGeom prst="rect">
            <a:avLst/>
          </a:prstGeom>
        </p:spPr>
        <p:txBody>
          <a:bodyPr spcFirstLastPara="1" vert="horz" wrap="square" lIns="109710" tIns="109710" rIns="109710" bIns="109710" rtlCol="0" anchor="b" anchorCtr="0">
            <a:noAutofit/>
          </a:bodyPr>
          <a:lstStyle/>
          <a:p>
            <a:r>
              <a:rPr lang="en"/>
              <a:t>Probabilistic Programming</a:t>
            </a:r>
            <a:endParaRPr/>
          </a:p>
        </p:txBody>
      </p:sp>
      <p:sp>
        <p:nvSpPr>
          <p:cNvPr id="183" name="Google Shape;183;p30"/>
          <p:cNvSpPr txBox="1">
            <a:spLocks noGrp="1"/>
          </p:cNvSpPr>
          <p:nvPr>
            <p:ph type="body" idx="1"/>
          </p:nvPr>
        </p:nvSpPr>
        <p:spPr>
          <a:xfrm>
            <a:off x="1158240" y="3734900"/>
            <a:ext cx="9875520" cy="2265480"/>
          </a:xfrm>
          <a:prstGeom prst="rect">
            <a:avLst/>
          </a:prstGeom>
        </p:spPr>
        <p:txBody>
          <a:bodyPr spcFirstLastPara="1" vert="horz" wrap="square" lIns="109710" tIns="109710" rIns="109710" bIns="109710" rtlCol="0" anchor="t" anchorCtr="0">
            <a:noAutofit/>
          </a:bodyPr>
          <a:lstStyle/>
          <a:p>
            <a:pPr>
              <a:buFont typeface="Arial"/>
              <a:buChar char="⚫"/>
            </a:pPr>
            <a:r>
              <a:rPr lang="en"/>
              <a:t>Build </a:t>
            </a:r>
            <a:r>
              <a:rPr lang="en" b="1"/>
              <a:t>custom model</a:t>
            </a:r>
            <a:r>
              <a:rPr lang="en"/>
              <a:t> in </a:t>
            </a:r>
            <a:r>
              <a:rPr lang="en" b="1"/>
              <a:t>code </a:t>
            </a:r>
            <a:r>
              <a:rPr lang="en"/>
              <a:t>(open box)</a:t>
            </a:r>
            <a:endParaRPr/>
          </a:p>
          <a:p>
            <a:pPr>
              <a:spcBef>
                <a:spcPts val="1200"/>
              </a:spcBef>
            </a:pPr>
            <a:r>
              <a:rPr lang="en" b="1"/>
              <a:t>Automatic inference</a:t>
            </a:r>
            <a:r>
              <a:rPr lang="en"/>
              <a:t> with MCMC</a:t>
            </a:r>
            <a:endParaRPr/>
          </a:p>
          <a:p>
            <a:pPr>
              <a:lnSpc>
                <a:spcPct val="100000"/>
              </a:lnSpc>
              <a:spcBef>
                <a:spcPts val="1200"/>
              </a:spcBef>
              <a:buClr>
                <a:schemeClr val="dk1"/>
              </a:buClr>
              <a:buFont typeface="Arial"/>
              <a:buChar char="⚫"/>
            </a:pPr>
            <a:r>
              <a:rPr lang="en" b="1"/>
              <a:t>Bayesian</a:t>
            </a:r>
            <a:r>
              <a:rPr lang="en"/>
              <a:t> (actual probabilities, priors)</a:t>
            </a:r>
            <a:endParaRPr/>
          </a:p>
          <a:p>
            <a:pPr marL="0" indent="0">
              <a:spcBef>
                <a:spcPts val="1200"/>
              </a:spcBef>
              <a:buNone/>
            </a:pPr>
            <a:endParaRPr/>
          </a:p>
        </p:txBody>
      </p:sp>
      <p:sp>
        <p:nvSpPr>
          <p:cNvPr id="184" name="Google Shape;184;p30"/>
          <p:cNvSpPr/>
          <p:nvPr/>
        </p:nvSpPr>
        <p:spPr>
          <a:xfrm>
            <a:off x="4248210" y="1787966"/>
            <a:ext cx="2399400" cy="1554840"/>
          </a:xfrm>
          <a:prstGeom prst="rect">
            <a:avLst/>
          </a:prstGeom>
          <a:solidFill>
            <a:srgbClr val="FFFFFF"/>
          </a:solidFill>
          <a:ln w="19050" cap="flat" cmpd="sng">
            <a:solidFill>
              <a:srgbClr val="000000"/>
            </a:solidFill>
            <a:prstDash val="solid"/>
            <a:round/>
            <a:headEnd type="none" w="sm" len="sm"/>
            <a:tailEnd type="none" w="sm" len="sm"/>
          </a:ln>
        </p:spPr>
        <p:txBody>
          <a:bodyPr spcFirstLastPara="1" wrap="square" lIns="109710" tIns="109710" rIns="109710" bIns="109710" anchor="ctr" anchorCtr="0">
            <a:noAutofit/>
          </a:bodyPr>
          <a:lstStyle/>
          <a:p>
            <a:pPr algn="ctr"/>
            <a:r>
              <a:rPr lang="en" sz="2880">
                <a:latin typeface="Open Sans"/>
                <a:ea typeface="Open Sans"/>
                <a:cs typeface="Open Sans"/>
                <a:sym typeface="Open Sans"/>
              </a:rPr>
              <a:t>Custom</a:t>
            </a:r>
            <a:endParaRPr sz="2880">
              <a:latin typeface="Open Sans"/>
              <a:ea typeface="Open Sans"/>
              <a:cs typeface="Open Sans"/>
              <a:sym typeface="Open Sans"/>
            </a:endParaRPr>
          </a:p>
          <a:p>
            <a:pPr algn="ctr"/>
            <a:r>
              <a:rPr lang="en" sz="2880">
                <a:latin typeface="Open Sans"/>
                <a:ea typeface="Open Sans"/>
                <a:cs typeface="Open Sans"/>
                <a:sym typeface="Open Sans"/>
              </a:rPr>
              <a:t>Probabilistic</a:t>
            </a:r>
            <a:endParaRPr sz="2880">
              <a:latin typeface="Open Sans"/>
              <a:ea typeface="Open Sans"/>
              <a:cs typeface="Open Sans"/>
              <a:sym typeface="Open Sans"/>
            </a:endParaRPr>
          </a:p>
          <a:p>
            <a:pPr algn="ctr"/>
            <a:r>
              <a:rPr lang="en" sz="2880">
                <a:latin typeface="Open Sans"/>
                <a:ea typeface="Open Sans"/>
                <a:cs typeface="Open Sans"/>
                <a:sym typeface="Open Sans"/>
              </a:rPr>
              <a:t>Model</a:t>
            </a:r>
            <a:endParaRPr sz="2880">
              <a:latin typeface="Open Sans"/>
              <a:ea typeface="Open Sans"/>
              <a:cs typeface="Open Sans"/>
              <a:sym typeface="Open Sans"/>
            </a:endParaRPr>
          </a:p>
        </p:txBody>
      </p:sp>
      <p:sp>
        <p:nvSpPr>
          <p:cNvPr id="185" name="Google Shape;185;p30"/>
          <p:cNvSpPr txBox="1"/>
          <p:nvPr/>
        </p:nvSpPr>
        <p:spPr>
          <a:xfrm>
            <a:off x="1686466" y="2303875"/>
            <a:ext cx="1108800" cy="545040"/>
          </a:xfrm>
          <a:prstGeom prst="rect">
            <a:avLst/>
          </a:prstGeom>
          <a:noFill/>
          <a:ln>
            <a:noFill/>
          </a:ln>
        </p:spPr>
        <p:txBody>
          <a:bodyPr spcFirstLastPara="1" wrap="square" lIns="109710" tIns="109710" rIns="109710" bIns="109710" anchor="t" anchorCtr="0">
            <a:noAutofit/>
          </a:bodyPr>
          <a:lstStyle/>
          <a:p>
            <a:r>
              <a:rPr lang="en" sz="2880">
                <a:latin typeface="Open Sans"/>
                <a:ea typeface="Open Sans"/>
                <a:cs typeface="Open Sans"/>
                <a:sym typeface="Open Sans"/>
              </a:rPr>
              <a:t>Data</a:t>
            </a:r>
            <a:endParaRPr sz="2880">
              <a:latin typeface="Open Sans"/>
              <a:ea typeface="Open Sans"/>
              <a:cs typeface="Open Sans"/>
              <a:sym typeface="Open Sans"/>
            </a:endParaRPr>
          </a:p>
        </p:txBody>
      </p:sp>
      <p:sp>
        <p:nvSpPr>
          <p:cNvPr id="186" name="Google Shape;186;p30"/>
          <p:cNvSpPr txBox="1"/>
          <p:nvPr/>
        </p:nvSpPr>
        <p:spPr>
          <a:xfrm>
            <a:off x="8032876" y="2303875"/>
            <a:ext cx="2472840" cy="545040"/>
          </a:xfrm>
          <a:prstGeom prst="rect">
            <a:avLst/>
          </a:prstGeom>
          <a:noFill/>
          <a:ln>
            <a:noFill/>
          </a:ln>
        </p:spPr>
        <p:txBody>
          <a:bodyPr spcFirstLastPara="1" wrap="square" lIns="109710" tIns="109710" rIns="109710" bIns="109710" anchor="t" anchorCtr="0">
            <a:noAutofit/>
          </a:bodyPr>
          <a:lstStyle/>
          <a:p>
            <a:r>
              <a:rPr lang="en" sz="2880">
                <a:latin typeface="Open Sans"/>
                <a:ea typeface="Open Sans"/>
                <a:cs typeface="Open Sans"/>
                <a:sym typeface="Open Sans"/>
              </a:rPr>
              <a:t>Probabilities</a:t>
            </a:r>
            <a:endParaRPr sz="2880">
              <a:latin typeface="Open Sans"/>
              <a:ea typeface="Open Sans"/>
              <a:cs typeface="Open Sans"/>
              <a:sym typeface="Open Sans"/>
            </a:endParaRPr>
          </a:p>
        </p:txBody>
      </p:sp>
      <p:cxnSp>
        <p:nvCxnSpPr>
          <p:cNvPr id="187" name="Google Shape;187;p30"/>
          <p:cNvCxnSpPr>
            <a:stCxn id="185" idx="3"/>
            <a:endCxn id="184" idx="1"/>
          </p:cNvCxnSpPr>
          <p:nvPr/>
        </p:nvCxnSpPr>
        <p:spPr>
          <a:xfrm rot="10800000" flipH="1">
            <a:off x="2795264" y="2565235"/>
            <a:ext cx="1452960" cy="11160"/>
          </a:xfrm>
          <a:prstGeom prst="straightConnector1">
            <a:avLst/>
          </a:prstGeom>
          <a:noFill/>
          <a:ln w="19050" cap="flat" cmpd="sng">
            <a:solidFill>
              <a:schemeClr val="dk2"/>
            </a:solidFill>
            <a:prstDash val="solid"/>
            <a:round/>
            <a:headEnd type="none" w="med" len="med"/>
            <a:tailEnd type="triangle" w="med" len="med"/>
          </a:ln>
        </p:spPr>
      </p:cxnSp>
      <p:cxnSp>
        <p:nvCxnSpPr>
          <p:cNvPr id="188" name="Google Shape;188;p30"/>
          <p:cNvCxnSpPr>
            <a:stCxn id="184" idx="3"/>
            <a:endCxn id="186" idx="1"/>
          </p:cNvCxnSpPr>
          <p:nvPr/>
        </p:nvCxnSpPr>
        <p:spPr>
          <a:xfrm>
            <a:off x="6647610" y="2565386"/>
            <a:ext cx="1385280" cy="11160"/>
          </a:xfrm>
          <a:prstGeom prst="straightConnector1">
            <a:avLst/>
          </a:prstGeom>
          <a:noFill/>
          <a:ln w="19050" cap="flat" cmpd="sng">
            <a:solidFill>
              <a:schemeClr val="dk2"/>
            </a:solidFill>
            <a:prstDash val="solid"/>
            <a:round/>
            <a:headEnd type="none" w="med" len="med"/>
            <a:tailEnd type="triangle" w="med" len="med"/>
          </a:ln>
        </p:spPr>
      </p:cxnSp>
    </p:spTree>
    <p:extLst>
      <p:ext uri="{BB962C8B-B14F-4D97-AF65-F5344CB8AC3E}">
        <p14:creationId xmlns:p14="http://schemas.microsoft.com/office/powerpoint/2010/main" val="933257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3">
                                            <p:txEl>
                                              <p:pRg st="0" end="0"/>
                                            </p:txEl>
                                          </p:spTgt>
                                        </p:tgtEl>
                                        <p:attrNameLst>
                                          <p:attrName>style.visibility</p:attrName>
                                        </p:attrNameLst>
                                      </p:cBhvr>
                                      <p:to>
                                        <p:strVal val="visible"/>
                                      </p:to>
                                    </p:set>
                                    <p:animEffect transition="in" filter="fade">
                                      <p:cBhvr>
                                        <p:cTn id="7" dur="1000"/>
                                        <p:tgtEl>
                                          <p:spTgt spid="18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83">
                                            <p:txEl>
                                              <p:pRg st="1" end="1"/>
                                            </p:txEl>
                                          </p:spTgt>
                                        </p:tgtEl>
                                        <p:attrNameLst>
                                          <p:attrName>style.visibility</p:attrName>
                                        </p:attrNameLst>
                                      </p:cBhvr>
                                      <p:to>
                                        <p:strVal val="visible"/>
                                      </p:to>
                                    </p:set>
                                    <p:animEffect transition="in" filter="fade">
                                      <p:cBhvr>
                                        <p:cTn id="12" dur="1000"/>
                                        <p:tgtEl>
                                          <p:spTgt spid="18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83">
                                            <p:txEl>
                                              <p:pRg st="2" end="2"/>
                                            </p:txEl>
                                          </p:spTgt>
                                        </p:tgtEl>
                                        <p:attrNameLst>
                                          <p:attrName>style.visibility</p:attrName>
                                        </p:attrNameLst>
                                      </p:cBhvr>
                                      <p:to>
                                        <p:strVal val="visible"/>
                                      </p:to>
                                    </p:set>
                                    <p:animEffect transition="in" filter="fade">
                                      <p:cBhvr>
                                        <p:cTn id="17" dur="1000"/>
                                        <p:tgtEl>
                                          <p:spTgt spid="18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35"/>
          <p:cNvSpPr txBox="1">
            <a:spLocks noGrp="1"/>
          </p:cNvSpPr>
          <p:nvPr>
            <p:ph type="title"/>
          </p:nvPr>
        </p:nvSpPr>
        <p:spPr>
          <a:xfrm>
            <a:off x="1158240" y="376238"/>
            <a:ext cx="9875520" cy="1143360"/>
          </a:xfrm>
          <a:prstGeom prst="rect">
            <a:avLst/>
          </a:prstGeom>
        </p:spPr>
        <p:txBody>
          <a:bodyPr spcFirstLastPara="1" vert="horz" wrap="square" lIns="109710" tIns="109710" rIns="109710" bIns="109710" rtlCol="0" anchor="b" anchorCtr="0">
            <a:noAutofit/>
          </a:bodyPr>
          <a:lstStyle/>
          <a:p>
            <a:r>
              <a:rPr lang="en"/>
              <a:t>Comparing mean returns</a:t>
            </a:r>
            <a:endParaRPr/>
          </a:p>
          <a:p>
            <a:r>
              <a:rPr lang="en"/>
              <a:t>in-sample vs out-of-sample</a:t>
            </a:r>
            <a:endParaRPr/>
          </a:p>
        </p:txBody>
      </p:sp>
      <p:pic>
        <p:nvPicPr>
          <p:cNvPr id="268" name="Google Shape;268;p35"/>
          <p:cNvPicPr preferRelativeResize="0"/>
          <p:nvPr/>
        </p:nvPicPr>
        <p:blipFill>
          <a:blip r:embed="rId3">
            <a:alphaModFix/>
          </a:blip>
          <a:stretch>
            <a:fillRect/>
          </a:stretch>
        </p:blipFill>
        <p:spPr>
          <a:xfrm>
            <a:off x="3668520" y="1700050"/>
            <a:ext cx="4854960" cy="3572774"/>
          </a:xfrm>
          <a:prstGeom prst="rect">
            <a:avLst/>
          </a:prstGeom>
          <a:noFill/>
          <a:ln>
            <a:noFill/>
          </a:ln>
        </p:spPr>
      </p:pic>
      <p:pic>
        <p:nvPicPr>
          <p:cNvPr id="269" name="Google Shape;269;p35"/>
          <p:cNvPicPr preferRelativeResize="0"/>
          <p:nvPr/>
        </p:nvPicPr>
        <p:blipFill>
          <a:blip r:embed="rId4">
            <a:alphaModFix/>
          </a:blip>
          <a:stretch>
            <a:fillRect/>
          </a:stretch>
        </p:blipFill>
        <p:spPr>
          <a:xfrm>
            <a:off x="1981201" y="5785196"/>
            <a:ext cx="8229599" cy="684442"/>
          </a:xfrm>
          <a:prstGeom prst="rect">
            <a:avLst/>
          </a:prstGeom>
          <a:noFill/>
          <a:ln>
            <a:noFill/>
          </a:ln>
        </p:spPr>
      </p:pic>
      <p:sp>
        <p:nvSpPr>
          <p:cNvPr id="2" name="Donut 1">
            <a:extLst>
              <a:ext uri="{FF2B5EF4-FFF2-40B4-BE49-F238E27FC236}">
                <a16:creationId xmlns:a16="http://schemas.microsoft.com/office/drawing/2014/main" id="{BB217F64-32F2-AC4B-9975-3059D75B61D2}"/>
              </a:ext>
            </a:extLst>
          </p:cNvPr>
          <p:cNvSpPr/>
          <p:nvPr/>
        </p:nvSpPr>
        <p:spPr>
          <a:xfrm>
            <a:off x="6804211" y="6173557"/>
            <a:ext cx="1111624" cy="519953"/>
          </a:xfrm>
          <a:prstGeom prst="donut">
            <a:avLst>
              <a:gd name="adj" fmla="val 6479"/>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Tree>
    <p:extLst>
      <p:ext uri="{BB962C8B-B14F-4D97-AF65-F5344CB8AC3E}">
        <p14:creationId xmlns:p14="http://schemas.microsoft.com/office/powerpoint/2010/main" val="236788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8"/>
                                        </p:tgtEl>
                                        <p:attrNameLst>
                                          <p:attrName>style.visibility</p:attrName>
                                        </p:attrNameLst>
                                      </p:cBhvr>
                                      <p:to>
                                        <p:strVal val="visible"/>
                                      </p:to>
                                    </p:set>
                                    <p:animEffect transition="in" filter="fade">
                                      <p:cBhvr>
                                        <p:cTn id="7" dur="1000"/>
                                        <p:tgtEl>
                                          <p:spTgt spid="26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69"/>
                                        </p:tgtEl>
                                        <p:attrNameLst>
                                          <p:attrName>style.visibility</p:attrName>
                                        </p:attrNameLst>
                                      </p:cBhvr>
                                      <p:to>
                                        <p:strVal val="visible"/>
                                      </p:to>
                                    </p:set>
                                    <p:animEffect transition="in" filter="fade">
                                      <p:cBhvr>
                                        <p:cTn id="12" dur="1000"/>
                                        <p:tgtEl>
                                          <p:spTgt spid="2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2F9884E-30C2-FA4F-8B24-E46CD14522FF}"/>
              </a:ext>
            </a:extLst>
          </p:cNvPr>
          <p:cNvSpPr>
            <a:spLocks noGrp="1"/>
          </p:cNvSpPr>
          <p:nvPr>
            <p:ph sz="half" idx="1"/>
          </p:nvPr>
        </p:nvSpPr>
        <p:spPr>
          <a:xfrm>
            <a:off x="3438679" y="4852289"/>
            <a:ext cx="5887829" cy="1429639"/>
          </a:xfrm>
        </p:spPr>
        <p:txBody>
          <a:bodyPr/>
          <a:lstStyle/>
          <a:p>
            <a:r>
              <a:rPr lang="en-US"/>
              <a:t>conda install -c conda-forge pymc3</a:t>
            </a:r>
          </a:p>
          <a:p>
            <a:r>
              <a:rPr lang="en-US"/>
              <a:t>conda install -c conda-forge theano</a:t>
            </a:r>
            <a:endParaRPr lang="fr-FR"/>
          </a:p>
        </p:txBody>
      </p:sp>
      <p:pic>
        <p:nvPicPr>
          <p:cNvPr id="6" name="Content Placeholder 5">
            <a:extLst>
              <a:ext uri="{FF2B5EF4-FFF2-40B4-BE49-F238E27FC236}">
                <a16:creationId xmlns:a16="http://schemas.microsoft.com/office/drawing/2014/main" id="{4E4710B8-1495-3741-90D5-2EB6120921C2}"/>
              </a:ext>
            </a:extLst>
          </p:cNvPr>
          <p:cNvPicPr>
            <a:picLocks noGrp="1" noChangeAspect="1"/>
          </p:cNvPicPr>
          <p:nvPr>
            <p:ph sz="half" idx="2"/>
          </p:nvPr>
        </p:nvPicPr>
        <p:blipFill>
          <a:blip r:embed="rId2"/>
          <a:stretch>
            <a:fillRect/>
          </a:stretch>
        </p:blipFill>
        <p:spPr>
          <a:xfrm>
            <a:off x="1582819" y="1408176"/>
            <a:ext cx="9599550" cy="2747963"/>
          </a:xfrm>
        </p:spPr>
      </p:pic>
    </p:spTree>
    <p:extLst>
      <p:ext uri="{BB962C8B-B14F-4D97-AF65-F5344CB8AC3E}">
        <p14:creationId xmlns:p14="http://schemas.microsoft.com/office/powerpoint/2010/main" val="5546056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37"/>
          <p:cNvSpPr txBox="1">
            <a:spLocks noGrp="1"/>
          </p:cNvSpPr>
          <p:nvPr>
            <p:ph type="title"/>
          </p:nvPr>
        </p:nvSpPr>
        <p:spPr>
          <a:xfrm>
            <a:off x="1158240" y="274638"/>
            <a:ext cx="9875520" cy="1143360"/>
          </a:xfrm>
          <a:prstGeom prst="rect">
            <a:avLst/>
          </a:prstGeom>
        </p:spPr>
        <p:txBody>
          <a:bodyPr spcFirstLastPara="1" vert="horz" wrap="square" lIns="109710" tIns="109710" rIns="109710" bIns="109710" rtlCol="0" anchor="b" anchorCtr="0">
            <a:noAutofit/>
          </a:bodyPr>
          <a:lstStyle/>
          <a:p>
            <a:r>
              <a:rPr lang="en"/>
              <a:t>What actually happened</a:t>
            </a:r>
            <a:endParaRPr/>
          </a:p>
        </p:txBody>
      </p:sp>
      <p:sp>
        <p:nvSpPr>
          <p:cNvPr id="286" name="Google Shape;286;p37"/>
          <p:cNvSpPr txBox="1">
            <a:spLocks noGrp="1"/>
          </p:cNvSpPr>
          <p:nvPr>
            <p:ph type="body" idx="1"/>
          </p:nvPr>
        </p:nvSpPr>
        <p:spPr>
          <a:xfrm>
            <a:off x="1158240" y="1600200"/>
            <a:ext cx="9875520" cy="4967640"/>
          </a:xfrm>
          <a:prstGeom prst="rect">
            <a:avLst/>
          </a:prstGeom>
        </p:spPr>
        <p:txBody>
          <a:bodyPr spcFirstLastPara="1" vert="horz" wrap="square" lIns="109710" tIns="109710" rIns="109710" bIns="109710" rtlCol="0" anchor="t" anchorCtr="0">
            <a:noAutofit/>
          </a:bodyPr>
          <a:lstStyle/>
          <a:p>
            <a:r>
              <a:rPr lang="en"/>
              <a:t>Winner of our trading competition so we deployed real money to that strategy</a:t>
            </a:r>
            <a:endParaRPr/>
          </a:p>
        </p:txBody>
      </p:sp>
      <p:pic>
        <p:nvPicPr>
          <p:cNvPr id="287" name="Google Shape;287;p37"/>
          <p:cNvPicPr preferRelativeResize="0"/>
          <p:nvPr/>
        </p:nvPicPr>
        <p:blipFill>
          <a:blip r:embed="rId3">
            <a:alphaModFix/>
          </a:blip>
          <a:stretch>
            <a:fillRect/>
          </a:stretch>
        </p:blipFill>
        <p:spPr>
          <a:xfrm>
            <a:off x="3932791" y="3192850"/>
            <a:ext cx="4326433" cy="2967749"/>
          </a:xfrm>
          <a:prstGeom prst="rect">
            <a:avLst/>
          </a:prstGeom>
          <a:noFill/>
          <a:ln>
            <a:noFill/>
          </a:ln>
        </p:spPr>
      </p:pic>
    </p:spTree>
    <p:extLst>
      <p:ext uri="{BB962C8B-B14F-4D97-AF65-F5344CB8AC3E}">
        <p14:creationId xmlns:p14="http://schemas.microsoft.com/office/powerpoint/2010/main" val="2680162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7"/>
                                        </p:tgtEl>
                                        <p:attrNameLst>
                                          <p:attrName>style.visibility</p:attrName>
                                        </p:attrNameLst>
                                      </p:cBhvr>
                                      <p:to>
                                        <p:strVal val="visible"/>
                                      </p:to>
                                    </p:set>
                                    <p:animEffect transition="in" filter="fade">
                                      <p:cBhvr>
                                        <p:cTn id="7" dur="1000"/>
                                        <p:tgtEl>
                                          <p:spTgt spid="2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EEF6BA-4B95-FB4E-B5D3-D55B0C426E5B}"/>
              </a:ext>
            </a:extLst>
          </p:cNvPr>
          <p:cNvSpPr>
            <a:spLocks noGrp="1"/>
          </p:cNvSpPr>
          <p:nvPr>
            <p:ph type="title"/>
          </p:nvPr>
        </p:nvSpPr>
        <p:spPr/>
        <p:txBody>
          <a:bodyPr/>
          <a:lstStyle/>
          <a:p>
            <a:r>
              <a:rPr lang="fr-FR"/>
              <a:t>In practice</a:t>
            </a:r>
          </a:p>
        </p:txBody>
      </p:sp>
      <p:sp>
        <p:nvSpPr>
          <p:cNvPr id="3" name="Content Placeholder 2">
            <a:extLst>
              <a:ext uri="{FF2B5EF4-FFF2-40B4-BE49-F238E27FC236}">
                <a16:creationId xmlns:a16="http://schemas.microsoft.com/office/drawing/2014/main" id="{341006BD-B3AC-2543-89BD-1750EB793030}"/>
              </a:ext>
            </a:extLst>
          </p:cNvPr>
          <p:cNvSpPr>
            <a:spLocks noGrp="1"/>
          </p:cNvSpPr>
          <p:nvPr>
            <p:ph idx="1"/>
          </p:nvPr>
        </p:nvSpPr>
        <p:spPr>
          <a:xfrm>
            <a:off x="2304796" y="2320988"/>
            <a:ext cx="7817104" cy="2216023"/>
          </a:xfrm>
          <a:solidFill>
            <a:schemeClr val="accent1">
              <a:lumMod val="60000"/>
              <a:lumOff val="40000"/>
            </a:schemeClr>
          </a:solidFill>
        </p:spPr>
        <p:txBody>
          <a:bodyPr>
            <a:normAutofit/>
          </a:bodyPr>
          <a:lstStyle/>
          <a:p>
            <a:pPr marL="514350" indent="-514350">
              <a:buFont typeface="+mj-lt"/>
              <a:buAutoNum type="arabicPeriod"/>
            </a:pPr>
            <a:r>
              <a:rPr lang="fr">
                <a:solidFill>
                  <a:schemeClr val="bg1"/>
                </a:solidFill>
              </a:rPr>
              <a:t>Choose the prior distribution</a:t>
            </a:r>
          </a:p>
          <a:p>
            <a:pPr marL="514350" indent="-514350">
              <a:buFont typeface="+mj-lt"/>
              <a:buAutoNum type="arabicPeriod"/>
            </a:pPr>
            <a:r>
              <a:rPr lang="fr">
                <a:solidFill>
                  <a:schemeClr val="bg1"/>
                </a:solidFill>
              </a:rPr>
              <a:t>Define the likelihood </a:t>
            </a:r>
          </a:p>
          <a:p>
            <a:pPr marL="514350" indent="-514350">
              <a:buFont typeface="+mj-lt"/>
              <a:buAutoNum type="arabicPeriod"/>
            </a:pPr>
            <a:r>
              <a:rPr lang="fr">
                <a:solidFill>
                  <a:schemeClr val="bg1"/>
                </a:solidFill>
              </a:rPr>
              <a:t>Constrain the likelihood to the observed dataset</a:t>
            </a:r>
          </a:p>
          <a:p>
            <a:pPr marL="514350" indent="-514350">
              <a:buFont typeface="+mj-lt"/>
              <a:buAutoNum type="arabicPeriod"/>
            </a:pPr>
            <a:r>
              <a:rPr lang="fr">
                <a:solidFill>
                  <a:schemeClr val="bg1"/>
                </a:solidFill>
              </a:rPr>
              <a:t>Obtain the posterior distribution by sampling</a:t>
            </a:r>
            <a:endParaRPr lang="fr-FR">
              <a:solidFill>
                <a:schemeClr val="bg1"/>
              </a:solidFill>
            </a:endParaRPr>
          </a:p>
        </p:txBody>
      </p:sp>
    </p:spTree>
    <p:extLst>
      <p:ext uri="{BB962C8B-B14F-4D97-AF65-F5344CB8AC3E}">
        <p14:creationId xmlns:p14="http://schemas.microsoft.com/office/powerpoint/2010/main" val="36169107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EEF6BA-4B95-FB4E-B5D3-D55B0C426E5B}"/>
              </a:ext>
            </a:extLst>
          </p:cNvPr>
          <p:cNvSpPr>
            <a:spLocks noGrp="1"/>
          </p:cNvSpPr>
          <p:nvPr>
            <p:ph type="title"/>
          </p:nvPr>
        </p:nvSpPr>
        <p:spPr>
          <a:xfrm>
            <a:off x="646176" y="45085"/>
            <a:ext cx="10515600" cy="1325563"/>
          </a:xfrm>
        </p:spPr>
        <p:txBody>
          <a:bodyPr/>
          <a:lstStyle/>
          <a:p>
            <a:r>
              <a:rPr lang="fr-FR"/>
              <a:t>In practice</a:t>
            </a:r>
          </a:p>
        </p:txBody>
      </p:sp>
      <p:pic>
        <p:nvPicPr>
          <p:cNvPr id="5" name="Picture 4">
            <a:extLst>
              <a:ext uri="{FF2B5EF4-FFF2-40B4-BE49-F238E27FC236}">
                <a16:creationId xmlns:a16="http://schemas.microsoft.com/office/drawing/2014/main" id="{8A38D27A-4B86-0647-9F25-7F890D497A4C}"/>
              </a:ext>
            </a:extLst>
          </p:cNvPr>
          <p:cNvPicPr>
            <a:picLocks noChangeAspect="1"/>
          </p:cNvPicPr>
          <p:nvPr/>
        </p:nvPicPr>
        <p:blipFill>
          <a:blip r:embed="rId2"/>
          <a:stretch>
            <a:fillRect/>
          </a:stretch>
        </p:blipFill>
        <p:spPr>
          <a:xfrm>
            <a:off x="5349240" y="1420429"/>
            <a:ext cx="6611112" cy="2776667"/>
          </a:xfrm>
          <a:prstGeom prst="rect">
            <a:avLst/>
          </a:prstGeom>
        </p:spPr>
      </p:pic>
      <p:pic>
        <p:nvPicPr>
          <p:cNvPr id="7" name="Picture 6">
            <a:extLst>
              <a:ext uri="{FF2B5EF4-FFF2-40B4-BE49-F238E27FC236}">
                <a16:creationId xmlns:a16="http://schemas.microsoft.com/office/drawing/2014/main" id="{42F34C9B-05E0-6043-B3C7-D864ABD21B71}"/>
              </a:ext>
            </a:extLst>
          </p:cNvPr>
          <p:cNvPicPr>
            <a:picLocks noChangeAspect="1"/>
          </p:cNvPicPr>
          <p:nvPr/>
        </p:nvPicPr>
        <p:blipFill>
          <a:blip r:embed="rId3"/>
          <a:stretch>
            <a:fillRect/>
          </a:stretch>
        </p:blipFill>
        <p:spPr>
          <a:xfrm>
            <a:off x="2195070" y="4580793"/>
            <a:ext cx="9878567" cy="2058035"/>
          </a:xfrm>
          <a:prstGeom prst="rect">
            <a:avLst/>
          </a:prstGeom>
        </p:spPr>
      </p:pic>
      <p:pic>
        <p:nvPicPr>
          <p:cNvPr id="15" name="Picture 14">
            <a:extLst>
              <a:ext uri="{FF2B5EF4-FFF2-40B4-BE49-F238E27FC236}">
                <a16:creationId xmlns:a16="http://schemas.microsoft.com/office/drawing/2014/main" id="{E2294811-9949-6148-9B6C-5800C99FCD80}"/>
              </a:ext>
            </a:extLst>
          </p:cNvPr>
          <p:cNvPicPr>
            <a:picLocks noChangeAspect="1"/>
          </p:cNvPicPr>
          <p:nvPr/>
        </p:nvPicPr>
        <p:blipFill>
          <a:blip r:embed="rId4"/>
          <a:stretch>
            <a:fillRect/>
          </a:stretch>
        </p:blipFill>
        <p:spPr>
          <a:xfrm>
            <a:off x="332232" y="1036731"/>
            <a:ext cx="4725416" cy="3544062"/>
          </a:xfrm>
          <a:prstGeom prst="rect">
            <a:avLst/>
          </a:prstGeom>
        </p:spPr>
      </p:pic>
    </p:spTree>
    <p:extLst>
      <p:ext uri="{BB962C8B-B14F-4D97-AF65-F5344CB8AC3E}">
        <p14:creationId xmlns:p14="http://schemas.microsoft.com/office/powerpoint/2010/main" val="23062708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D8C20D-150A-2740-832A-DEC309C06AA2}"/>
              </a:ext>
            </a:extLst>
          </p:cNvPr>
          <p:cNvSpPr>
            <a:spLocks noGrp="1"/>
          </p:cNvSpPr>
          <p:nvPr>
            <p:ph type="ctrTitle"/>
          </p:nvPr>
        </p:nvSpPr>
        <p:spPr/>
        <p:txBody>
          <a:bodyPr/>
          <a:lstStyle/>
          <a:p>
            <a:r>
              <a:rPr lang="fr-FR"/>
              <a:t>Bayes formula</a:t>
            </a:r>
          </a:p>
        </p:txBody>
      </p:sp>
      <p:sp>
        <p:nvSpPr>
          <p:cNvPr id="3" name="Subtitle 2">
            <a:extLst>
              <a:ext uri="{FF2B5EF4-FFF2-40B4-BE49-F238E27FC236}">
                <a16:creationId xmlns:a16="http://schemas.microsoft.com/office/drawing/2014/main" id="{D47217A7-2902-AC43-ADD7-897628E1401D}"/>
              </a:ext>
            </a:extLst>
          </p:cNvPr>
          <p:cNvSpPr>
            <a:spLocks noGrp="1"/>
          </p:cNvSpPr>
          <p:nvPr>
            <p:ph type="subTitle" idx="1"/>
          </p:nvPr>
        </p:nvSpPr>
        <p:spPr/>
        <p:txBody>
          <a:bodyPr/>
          <a:lstStyle/>
          <a:p>
            <a:endParaRPr lang="fr-FR"/>
          </a:p>
        </p:txBody>
      </p:sp>
    </p:spTree>
    <p:extLst>
      <p:ext uri="{BB962C8B-B14F-4D97-AF65-F5344CB8AC3E}">
        <p14:creationId xmlns:p14="http://schemas.microsoft.com/office/powerpoint/2010/main" val="15620604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2C604-19CE-9744-A950-9B97FF2F757A}"/>
              </a:ext>
            </a:extLst>
          </p:cNvPr>
          <p:cNvSpPr>
            <a:spLocks noGrp="1"/>
          </p:cNvSpPr>
          <p:nvPr>
            <p:ph type="title"/>
          </p:nvPr>
        </p:nvSpPr>
        <p:spPr/>
        <p:txBody>
          <a:bodyPr/>
          <a:lstStyle/>
          <a:p>
            <a:r>
              <a:rPr lang="fr-FR"/>
              <a:t>Bayes formula</a:t>
            </a:r>
          </a:p>
        </p:txBody>
      </p:sp>
      <p:pic>
        <p:nvPicPr>
          <p:cNvPr id="5" name="Content Placeholder 4">
            <a:extLst>
              <a:ext uri="{FF2B5EF4-FFF2-40B4-BE49-F238E27FC236}">
                <a16:creationId xmlns:a16="http://schemas.microsoft.com/office/drawing/2014/main" id="{5D5AC432-F3E4-7342-8616-53A6C51B1D17}"/>
              </a:ext>
            </a:extLst>
          </p:cNvPr>
          <p:cNvPicPr>
            <a:picLocks noGrp="1" noChangeAspect="1"/>
          </p:cNvPicPr>
          <p:nvPr>
            <p:ph idx="1"/>
          </p:nvPr>
        </p:nvPicPr>
        <p:blipFill>
          <a:blip r:embed="rId2"/>
          <a:stretch>
            <a:fillRect/>
          </a:stretch>
        </p:blipFill>
        <p:spPr>
          <a:xfrm>
            <a:off x="838200" y="2601198"/>
            <a:ext cx="6708421" cy="1655604"/>
          </a:xfrm>
        </p:spPr>
      </p:pic>
      <p:sp>
        <p:nvSpPr>
          <p:cNvPr id="6" name="Rectangle 5">
            <a:extLst>
              <a:ext uri="{FF2B5EF4-FFF2-40B4-BE49-F238E27FC236}">
                <a16:creationId xmlns:a16="http://schemas.microsoft.com/office/drawing/2014/main" id="{D818E692-E199-EC4B-BB13-3FC1402433B3}"/>
              </a:ext>
            </a:extLst>
          </p:cNvPr>
          <p:cNvSpPr/>
          <p:nvPr/>
        </p:nvSpPr>
        <p:spPr>
          <a:xfrm>
            <a:off x="1084861" y="4619212"/>
            <a:ext cx="6096000" cy="923330"/>
          </a:xfrm>
          <a:prstGeom prst="rect">
            <a:avLst/>
          </a:prstGeom>
        </p:spPr>
        <p:txBody>
          <a:bodyPr>
            <a:spAutoFit/>
          </a:bodyPr>
          <a:lstStyle/>
          <a:p>
            <a:r>
              <a:rPr lang="fr-FR"/>
              <a:t>The </a:t>
            </a:r>
            <a:r>
              <a:rPr lang="fr-FR" b="1"/>
              <a:t>posterior </a:t>
            </a:r>
            <a:r>
              <a:rPr lang="fr-FR" b="1">
                <a:solidFill>
                  <a:srgbClr val="0070C0"/>
                </a:solidFill>
              </a:rPr>
              <a:t>distribution</a:t>
            </a:r>
            <a:r>
              <a:rPr lang="fr-FR"/>
              <a:t> provides the most </a:t>
            </a:r>
            <a:r>
              <a:rPr lang="fr-FR" b="1"/>
              <a:t>complete information</a:t>
            </a:r>
            <a:r>
              <a:rPr lang="fr-FR"/>
              <a:t> that is mathematically possible </a:t>
            </a:r>
            <a:r>
              <a:rPr lang="fr-FR" b="1"/>
              <a:t>about the parameter</a:t>
            </a:r>
            <a:r>
              <a:rPr lang="fr-FR"/>
              <a:t> values given the </a:t>
            </a:r>
            <a:r>
              <a:rPr lang="fr-FR" b="1"/>
              <a:t>data</a:t>
            </a:r>
            <a:r>
              <a:rPr lang="fr-FR"/>
              <a:t>.</a:t>
            </a:r>
          </a:p>
        </p:txBody>
      </p:sp>
      <p:sp>
        <p:nvSpPr>
          <p:cNvPr id="3" name="TextBox 2">
            <a:extLst>
              <a:ext uri="{FF2B5EF4-FFF2-40B4-BE49-F238E27FC236}">
                <a16:creationId xmlns:a16="http://schemas.microsoft.com/office/drawing/2014/main" id="{8F4D60C5-3BCA-F84A-AD8E-2C5BA7F5DA14}"/>
              </a:ext>
            </a:extLst>
          </p:cNvPr>
          <p:cNvSpPr txBox="1"/>
          <p:nvPr/>
        </p:nvSpPr>
        <p:spPr>
          <a:xfrm>
            <a:off x="1084861" y="2379020"/>
            <a:ext cx="1256819" cy="369332"/>
          </a:xfrm>
          <a:prstGeom prst="rect">
            <a:avLst/>
          </a:prstGeom>
          <a:noFill/>
        </p:spPr>
        <p:txBody>
          <a:bodyPr wrap="none" rtlCol="0">
            <a:spAutoFit/>
          </a:bodyPr>
          <a:lstStyle/>
          <a:p>
            <a:r>
              <a:rPr lang="fr-FR"/>
              <a:t>a posteriori</a:t>
            </a:r>
          </a:p>
        </p:txBody>
      </p:sp>
      <p:sp>
        <p:nvSpPr>
          <p:cNvPr id="4" name="TextBox 3">
            <a:extLst>
              <a:ext uri="{FF2B5EF4-FFF2-40B4-BE49-F238E27FC236}">
                <a16:creationId xmlns:a16="http://schemas.microsoft.com/office/drawing/2014/main" id="{79080E70-E186-DA47-BB43-3B8C86C6D608}"/>
              </a:ext>
            </a:extLst>
          </p:cNvPr>
          <p:cNvSpPr txBox="1"/>
          <p:nvPr/>
        </p:nvSpPr>
        <p:spPr>
          <a:xfrm>
            <a:off x="3103381" y="2349739"/>
            <a:ext cx="1537665" cy="369332"/>
          </a:xfrm>
          <a:prstGeom prst="rect">
            <a:avLst/>
          </a:prstGeom>
          <a:noFill/>
        </p:spPr>
        <p:txBody>
          <a:bodyPr wrap="none" rtlCol="0">
            <a:spAutoFit/>
          </a:bodyPr>
          <a:lstStyle/>
          <a:p>
            <a:r>
              <a:rPr lang="fr-FR"/>
              <a:t>vraisemblance</a:t>
            </a:r>
          </a:p>
        </p:txBody>
      </p:sp>
      <p:sp>
        <p:nvSpPr>
          <p:cNvPr id="7" name="TextBox 6">
            <a:extLst>
              <a:ext uri="{FF2B5EF4-FFF2-40B4-BE49-F238E27FC236}">
                <a16:creationId xmlns:a16="http://schemas.microsoft.com/office/drawing/2014/main" id="{CBCB2794-8969-864B-B649-EFA104DC2805}"/>
              </a:ext>
            </a:extLst>
          </p:cNvPr>
          <p:cNvSpPr txBox="1"/>
          <p:nvPr/>
        </p:nvSpPr>
        <p:spPr>
          <a:xfrm>
            <a:off x="4641046" y="2353001"/>
            <a:ext cx="857927" cy="369332"/>
          </a:xfrm>
          <a:prstGeom prst="rect">
            <a:avLst/>
          </a:prstGeom>
          <a:noFill/>
        </p:spPr>
        <p:txBody>
          <a:bodyPr wrap="none" rtlCol="0">
            <a:spAutoFit/>
          </a:bodyPr>
          <a:lstStyle/>
          <a:p>
            <a:r>
              <a:rPr lang="fr-FR"/>
              <a:t>a priori</a:t>
            </a:r>
          </a:p>
        </p:txBody>
      </p:sp>
      <p:sp>
        <p:nvSpPr>
          <p:cNvPr id="8" name="Rectangle 7">
            <a:extLst>
              <a:ext uri="{FF2B5EF4-FFF2-40B4-BE49-F238E27FC236}">
                <a16:creationId xmlns:a16="http://schemas.microsoft.com/office/drawing/2014/main" id="{C61EF81B-0CFF-5147-9AA9-779939A28B80}"/>
              </a:ext>
            </a:extLst>
          </p:cNvPr>
          <p:cNvSpPr/>
          <p:nvPr/>
        </p:nvSpPr>
        <p:spPr>
          <a:xfrm>
            <a:off x="1144410" y="6169709"/>
            <a:ext cx="6096000" cy="646331"/>
          </a:xfrm>
          <a:prstGeom prst="rect">
            <a:avLst/>
          </a:prstGeom>
        </p:spPr>
        <p:txBody>
          <a:bodyPr>
            <a:spAutoFit/>
          </a:bodyPr>
          <a:lstStyle/>
          <a:p>
            <a:r>
              <a:rPr lang="fr-FR">
                <a:hlinkClick r:id="rId3"/>
              </a:rPr>
              <a:t>http://people.duke.edu/~ccc14/sta-663-bootstrap/MCMC.html#bayesian-data-analysis</a:t>
            </a:r>
            <a:endParaRPr lang="fr-FR"/>
          </a:p>
        </p:txBody>
      </p:sp>
      <p:sp>
        <p:nvSpPr>
          <p:cNvPr id="9" name="TextBox 8">
            <a:extLst>
              <a:ext uri="{FF2B5EF4-FFF2-40B4-BE49-F238E27FC236}">
                <a16:creationId xmlns:a16="http://schemas.microsoft.com/office/drawing/2014/main" id="{064B7FA1-2366-FD4A-B28D-49EA872BE98F}"/>
              </a:ext>
            </a:extLst>
          </p:cNvPr>
          <p:cNvSpPr txBox="1"/>
          <p:nvPr/>
        </p:nvSpPr>
        <p:spPr>
          <a:xfrm>
            <a:off x="5980176" y="2994660"/>
            <a:ext cx="65" cy="276999"/>
          </a:xfrm>
          <a:prstGeom prst="rect">
            <a:avLst/>
          </a:prstGeom>
          <a:noFill/>
        </p:spPr>
        <p:txBody>
          <a:bodyPr wrap="none" lIns="0" tIns="0" rIns="0" bIns="0" rtlCol="0">
            <a:spAutoFit/>
          </a:bodyPr>
          <a:lstStyle/>
          <a:p>
            <a:endParaRPr lang="fr-FR"/>
          </a:p>
        </p:txBody>
      </p:sp>
      <p:sp>
        <p:nvSpPr>
          <p:cNvPr id="11" name="TextBox 10">
            <a:extLst>
              <a:ext uri="{FF2B5EF4-FFF2-40B4-BE49-F238E27FC236}">
                <a16:creationId xmlns:a16="http://schemas.microsoft.com/office/drawing/2014/main" id="{84B60828-373F-E049-8606-0F625EDE9FF9}"/>
              </a:ext>
            </a:extLst>
          </p:cNvPr>
          <p:cNvSpPr txBox="1"/>
          <p:nvPr/>
        </p:nvSpPr>
        <p:spPr>
          <a:xfrm>
            <a:off x="7942397" y="2719071"/>
            <a:ext cx="3807179" cy="646331"/>
          </a:xfrm>
          <a:prstGeom prst="rect">
            <a:avLst/>
          </a:prstGeom>
          <a:noFill/>
        </p:spPr>
        <p:txBody>
          <a:bodyPr wrap="square" rtlCol="0">
            <a:spAutoFit/>
          </a:bodyPr>
          <a:lstStyle/>
          <a:p>
            <a:r>
              <a:rPr lang="fr-FR"/>
              <a:t>θ: unknown parameter of interest</a:t>
            </a:r>
          </a:p>
          <a:p>
            <a:r>
              <a:rPr lang="fr-FR"/>
              <a:t>D: observed data</a:t>
            </a:r>
          </a:p>
        </p:txBody>
      </p:sp>
      <p:pic>
        <p:nvPicPr>
          <p:cNvPr id="13" name="Picture 12">
            <a:extLst>
              <a:ext uri="{FF2B5EF4-FFF2-40B4-BE49-F238E27FC236}">
                <a16:creationId xmlns:a16="http://schemas.microsoft.com/office/drawing/2014/main" id="{C364D369-B5A1-BF42-AA6E-C230AC176DB6}"/>
              </a:ext>
            </a:extLst>
          </p:cNvPr>
          <p:cNvPicPr>
            <a:picLocks noChangeAspect="1"/>
          </p:cNvPicPr>
          <p:nvPr/>
        </p:nvPicPr>
        <p:blipFill>
          <a:blip r:embed="rId4"/>
          <a:stretch>
            <a:fillRect/>
          </a:stretch>
        </p:blipFill>
        <p:spPr>
          <a:xfrm>
            <a:off x="7855315" y="3895344"/>
            <a:ext cx="3894261" cy="2920696"/>
          </a:xfrm>
          <a:prstGeom prst="rect">
            <a:avLst/>
          </a:prstGeom>
        </p:spPr>
      </p:pic>
    </p:spTree>
    <p:extLst>
      <p:ext uri="{BB962C8B-B14F-4D97-AF65-F5344CB8AC3E}">
        <p14:creationId xmlns:p14="http://schemas.microsoft.com/office/powerpoint/2010/main" val="21707059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493AC754-E146-AB4B-B6DC-6E8FC79417F3}"/>
              </a:ext>
            </a:extLst>
          </p:cNvPr>
          <p:cNvGraphicFramePr>
            <a:graphicFrameLocks noGrp="1"/>
          </p:cNvGraphicFramePr>
          <p:nvPr>
            <p:extLst>
              <p:ext uri="{D42A27DB-BD31-4B8C-83A1-F6EECF244321}">
                <p14:modId xmlns:p14="http://schemas.microsoft.com/office/powerpoint/2010/main" val="403979644"/>
              </p:ext>
            </p:extLst>
          </p:nvPr>
        </p:nvGraphicFramePr>
        <p:xfrm>
          <a:off x="50800" y="2890520"/>
          <a:ext cx="12090399" cy="4333240"/>
        </p:xfrm>
        <a:graphic>
          <a:graphicData uri="http://schemas.openxmlformats.org/drawingml/2006/table">
            <a:tbl>
              <a:tblPr firstRow="1" bandRow="1">
                <a:tableStyleId>{5C22544A-7EE6-4342-B048-85BDC9FD1C3A}</a:tableStyleId>
              </a:tblPr>
              <a:tblGrid>
                <a:gridCol w="2956559">
                  <a:extLst>
                    <a:ext uri="{9D8B030D-6E8A-4147-A177-3AD203B41FA5}">
                      <a16:colId xmlns:a16="http://schemas.microsoft.com/office/drawing/2014/main" val="3889080495"/>
                    </a:ext>
                  </a:extLst>
                </a:gridCol>
                <a:gridCol w="5103707">
                  <a:extLst>
                    <a:ext uri="{9D8B030D-6E8A-4147-A177-3AD203B41FA5}">
                      <a16:colId xmlns:a16="http://schemas.microsoft.com/office/drawing/2014/main" val="3416854438"/>
                    </a:ext>
                  </a:extLst>
                </a:gridCol>
                <a:gridCol w="4030133">
                  <a:extLst>
                    <a:ext uri="{9D8B030D-6E8A-4147-A177-3AD203B41FA5}">
                      <a16:colId xmlns:a16="http://schemas.microsoft.com/office/drawing/2014/main" val="589135642"/>
                    </a:ext>
                  </a:extLst>
                </a:gridCol>
              </a:tblGrid>
              <a:tr h="370840">
                <a:tc>
                  <a:txBody>
                    <a:bodyPr/>
                    <a:lstStyle/>
                    <a:p>
                      <a:endParaRPr lang="fr-FR"/>
                    </a:p>
                  </a:txBody>
                  <a:tcPr/>
                </a:tc>
                <a:tc>
                  <a:txBody>
                    <a:bodyPr/>
                    <a:lstStyle/>
                    <a:p>
                      <a:endParaRPr lang="fr-FR"/>
                    </a:p>
                  </a:txBody>
                  <a:tcPr/>
                </a:tc>
                <a:tc>
                  <a:txBody>
                    <a:bodyPr/>
                    <a:lstStyle/>
                    <a:p>
                      <a:r>
                        <a:rPr lang="fr-FR" sz="1600"/>
                        <a:t>Coin Flip</a:t>
                      </a:r>
                    </a:p>
                  </a:txBody>
                  <a:tcPr/>
                </a:tc>
                <a:extLst>
                  <a:ext uri="{0D108BD9-81ED-4DB2-BD59-A6C34878D82A}">
                    <a16:rowId xmlns:a16="http://schemas.microsoft.com/office/drawing/2014/main" val="2264934262"/>
                  </a:ext>
                </a:extLst>
              </a:tr>
              <a:tr h="370840">
                <a:tc>
                  <a:txBody>
                    <a:bodyPr/>
                    <a:lstStyle/>
                    <a:p>
                      <a:r>
                        <a:rPr lang="en-US" b="0" i="0" u="none" strike="noStrike">
                          <a:solidFill>
                            <a:srgbClr val="212529"/>
                          </a:solidFill>
                          <a:effectLst/>
                          <a:latin typeface="STIXGeneral-Italic" pitchFamily="2" charset="2"/>
                        </a:rPr>
                        <a:t>P</a:t>
                      </a:r>
                      <a:r>
                        <a:rPr lang="en-US" b="0" i="0" u="none" strike="noStrike">
                          <a:solidFill>
                            <a:srgbClr val="212529"/>
                          </a:solidFill>
                          <a:effectLst/>
                          <a:latin typeface="STIXGeneral-Regular" pitchFamily="2" charset="2"/>
                        </a:rPr>
                        <a:t>(</a:t>
                      </a:r>
                      <a:r>
                        <a:rPr lang="en-US" b="0" i="0" u="none" strike="noStrike">
                          <a:solidFill>
                            <a:srgbClr val="212529"/>
                          </a:solidFill>
                          <a:effectLst/>
                          <a:latin typeface="STIXGeneral-Italic" pitchFamily="2" charset="2"/>
                        </a:rPr>
                        <a:t>θ</a:t>
                      </a:r>
                      <a:r>
                        <a:rPr lang="en-US" b="0" i="0" u="none" strike="noStrike">
                          <a:solidFill>
                            <a:srgbClr val="212529"/>
                          </a:solidFill>
                          <a:effectLst/>
                          <a:latin typeface="STIXGeneral-Regular" pitchFamily="2" charset="2"/>
                        </a:rPr>
                        <a:t>)</a:t>
                      </a:r>
                      <a:r>
                        <a:rPr lang="en-US" b="0" i="0" u="none" strike="noStrike">
                          <a:solidFill>
                            <a:srgbClr val="212529"/>
                          </a:solidFill>
                          <a:effectLst/>
                          <a:latin typeface="-apple-system"/>
                        </a:rPr>
                        <a:t> </a:t>
                      </a:r>
                      <a:r>
                        <a:rPr lang="en-US" b="0" i="0">
                          <a:solidFill>
                            <a:srgbClr val="212529"/>
                          </a:solidFill>
                          <a:effectLst/>
                          <a:latin typeface="-apple-system"/>
                        </a:rPr>
                        <a:t> is the </a:t>
                      </a:r>
                      <a:r>
                        <a:rPr lang="en-US" b="1" i="0">
                          <a:solidFill>
                            <a:srgbClr val="212529"/>
                          </a:solidFill>
                          <a:effectLst/>
                          <a:latin typeface="-apple-system"/>
                        </a:rPr>
                        <a:t>prior</a:t>
                      </a:r>
                      <a:endParaRPr lang="en-US" b="0" i="0">
                        <a:solidFill>
                          <a:srgbClr val="212529"/>
                        </a:solidFill>
                        <a:effectLst/>
                        <a:latin typeface="-apple-system"/>
                      </a:endParaRPr>
                    </a:p>
                    <a:p>
                      <a:r>
                        <a:rPr lang="en-US" sz="1800" b="0" i="1" kern="1200">
                          <a:solidFill>
                            <a:schemeClr val="dk1"/>
                          </a:solidFill>
                          <a:effectLst/>
                          <a:latin typeface="+mn-lt"/>
                          <a:ea typeface="+mn-ea"/>
                          <a:cs typeface="+mn-cs"/>
                        </a:rPr>
                        <a:t>probabilité a priori de </a:t>
                      </a:r>
                      <a:r>
                        <a:rPr lang="en-US" sz="1800" b="0" i="0" kern="1200">
                          <a:solidFill>
                            <a:schemeClr val="dk1"/>
                          </a:solidFill>
                          <a:effectLst/>
                          <a:latin typeface="+mn-lt"/>
                          <a:ea typeface="+mn-ea"/>
                          <a:cs typeface="+mn-cs"/>
                        </a:rPr>
                        <a:t> </a:t>
                      </a:r>
                      <a:r>
                        <a:rPr lang="en-US" b="0" i="0" u="none" strike="noStrike">
                          <a:solidFill>
                            <a:srgbClr val="212529"/>
                          </a:solidFill>
                          <a:effectLst/>
                          <a:latin typeface="STIXGeneral-Italic" pitchFamily="2" charset="2"/>
                        </a:rPr>
                        <a:t>θ</a:t>
                      </a:r>
                      <a:endParaRPr lang="en-US" sz="1800" b="0" i="0" kern="1200">
                        <a:solidFill>
                          <a:schemeClr val="dk1"/>
                        </a:solidFill>
                        <a:effectLst/>
                        <a:latin typeface="+mn-lt"/>
                        <a:ea typeface="+mn-ea"/>
                        <a:cs typeface="+mn-cs"/>
                      </a:endParaRPr>
                    </a:p>
                    <a:p>
                      <a:r>
                        <a:rPr lang="en-US" sz="1800" b="0" i="1" kern="1200">
                          <a:solidFill>
                            <a:schemeClr val="dk1"/>
                          </a:solidFill>
                          <a:effectLst/>
                          <a:latin typeface="+mn-lt"/>
                          <a:ea typeface="+mn-ea"/>
                          <a:cs typeface="+mn-cs"/>
                        </a:rPr>
                        <a:t>(probabilité marginale)</a:t>
                      </a:r>
                      <a:endParaRPr lang="fr-FR"/>
                    </a:p>
                  </a:txBody>
                  <a:tcPr/>
                </a:tc>
                <a:tc>
                  <a:txBody>
                    <a:bodyPr/>
                    <a:lstStyle/>
                    <a:p>
                      <a:r>
                        <a:rPr lang="en-US" b="0" i="0">
                          <a:solidFill>
                            <a:srgbClr val="212529"/>
                          </a:solidFill>
                          <a:effectLst/>
                          <a:latin typeface="-apple-system"/>
                        </a:rPr>
                        <a:t>This is the strength in our knowledge of </a:t>
                      </a:r>
                      <a:r>
                        <a:rPr lang="en-US" b="0" i="0" u="none" strike="noStrike">
                          <a:solidFill>
                            <a:srgbClr val="212529"/>
                          </a:solidFill>
                          <a:effectLst/>
                          <a:latin typeface="STIXGeneral-Italic" pitchFamily="2" charset="2"/>
                        </a:rPr>
                        <a:t>θ</a:t>
                      </a:r>
                      <a:r>
                        <a:rPr lang="en-US" b="0" i="0">
                          <a:solidFill>
                            <a:srgbClr val="212529"/>
                          </a:solidFill>
                          <a:effectLst/>
                          <a:latin typeface="-apple-system"/>
                        </a:rPr>
                        <a:t> without considering the evidence </a:t>
                      </a:r>
                      <a:r>
                        <a:rPr lang="en-US" b="0" i="0" u="none" strike="noStrike">
                          <a:solidFill>
                            <a:srgbClr val="212529"/>
                          </a:solidFill>
                          <a:effectLst/>
                          <a:latin typeface="STIXGeneral-Italic" pitchFamily="2" charset="2"/>
                        </a:rPr>
                        <a:t>D</a:t>
                      </a:r>
                      <a:endParaRPr lang="fr-F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1">
                          <a:solidFill>
                            <a:srgbClr val="212529"/>
                          </a:solidFill>
                          <a:effectLst/>
                          <a:latin typeface="-apple-system"/>
                        </a:rPr>
                        <a:t>Our prior view on the probability of how fair the coin is. ~=0.5</a:t>
                      </a:r>
                      <a:endParaRPr lang="en-US" sz="1600" b="0" i="0">
                        <a:solidFill>
                          <a:srgbClr val="212529"/>
                        </a:solidFill>
                        <a:effectLst/>
                        <a:latin typeface="-apple-system"/>
                      </a:endParaRPr>
                    </a:p>
                    <a:p>
                      <a:endParaRPr lang="fr-FR" sz="1600"/>
                    </a:p>
                  </a:txBody>
                  <a:tcPr/>
                </a:tc>
                <a:extLst>
                  <a:ext uri="{0D108BD9-81ED-4DB2-BD59-A6C34878D82A}">
                    <a16:rowId xmlns:a16="http://schemas.microsoft.com/office/drawing/2014/main" val="4143496044"/>
                  </a:ext>
                </a:extLst>
              </a:tr>
              <a:tr h="370840">
                <a:tc>
                  <a:txBody>
                    <a:bodyPr/>
                    <a:lstStyle/>
                    <a:p>
                      <a:r>
                        <a:rPr lang="en-US" b="0" i="0" u="none" strike="noStrike">
                          <a:solidFill>
                            <a:srgbClr val="212529"/>
                          </a:solidFill>
                          <a:effectLst/>
                          <a:latin typeface="STIXGeneral-Italic" pitchFamily="2" charset="2"/>
                        </a:rPr>
                        <a:t>P</a:t>
                      </a:r>
                      <a:r>
                        <a:rPr lang="en-US" b="0" i="0" u="none" strike="noStrike">
                          <a:solidFill>
                            <a:srgbClr val="212529"/>
                          </a:solidFill>
                          <a:effectLst/>
                          <a:latin typeface="STIXGeneral-Regular" pitchFamily="2" charset="2"/>
                        </a:rPr>
                        <a:t>(</a:t>
                      </a:r>
                      <a:r>
                        <a:rPr lang="en-US" b="0" i="0" u="none" strike="noStrike">
                          <a:solidFill>
                            <a:srgbClr val="212529"/>
                          </a:solidFill>
                          <a:effectLst/>
                          <a:latin typeface="STIXGeneral-Italic" pitchFamily="2" charset="2"/>
                        </a:rPr>
                        <a:t>θ</a:t>
                      </a:r>
                      <a:r>
                        <a:rPr lang="en-US" b="0" i="0" u="none" strike="noStrike">
                          <a:solidFill>
                            <a:srgbClr val="212529"/>
                          </a:solidFill>
                          <a:effectLst/>
                          <a:latin typeface="STIXVariants" pitchFamily="2" charset="2"/>
                        </a:rPr>
                        <a:t>|</a:t>
                      </a:r>
                      <a:r>
                        <a:rPr lang="en-US" b="0" i="0" u="none" strike="noStrike">
                          <a:solidFill>
                            <a:srgbClr val="212529"/>
                          </a:solidFill>
                          <a:effectLst/>
                          <a:latin typeface="STIXGeneral-Italic" pitchFamily="2" charset="2"/>
                        </a:rPr>
                        <a:t>D</a:t>
                      </a:r>
                      <a:r>
                        <a:rPr lang="en-US" b="0" i="0" u="none" strike="noStrike">
                          <a:solidFill>
                            <a:srgbClr val="212529"/>
                          </a:solidFill>
                          <a:effectLst/>
                          <a:latin typeface="STIXGeneral-Regular" pitchFamily="2" charset="2"/>
                        </a:rPr>
                        <a:t>)</a:t>
                      </a:r>
                      <a:r>
                        <a:rPr lang="en-US" b="0" i="0">
                          <a:solidFill>
                            <a:srgbClr val="212529"/>
                          </a:solidFill>
                          <a:effectLst/>
                          <a:latin typeface="-apple-system"/>
                        </a:rPr>
                        <a:t> is the </a:t>
                      </a:r>
                      <a:r>
                        <a:rPr lang="en-US" b="1" i="0">
                          <a:solidFill>
                            <a:srgbClr val="212529"/>
                          </a:solidFill>
                          <a:effectLst/>
                          <a:latin typeface="-apple-system"/>
                        </a:rPr>
                        <a:t>posterior</a:t>
                      </a:r>
                      <a:endParaRPr lang="en-US" b="0" i="0">
                        <a:solidFill>
                          <a:srgbClr val="212529"/>
                        </a:solidFill>
                        <a:effectLst/>
                        <a:latin typeface="-apple-system"/>
                      </a:endParaRPr>
                    </a:p>
                    <a:p>
                      <a:r>
                        <a:rPr lang="en-US" sz="1800" b="0" i="1" kern="1200">
                          <a:solidFill>
                            <a:schemeClr val="dk1"/>
                          </a:solidFill>
                          <a:effectLst/>
                          <a:latin typeface="+mn-lt"/>
                          <a:ea typeface="+mn-ea"/>
                          <a:cs typeface="+mn-cs"/>
                        </a:rPr>
                        <a:t>distribution a posteriori</a:t>
                      </a:r>
                      <a:endParaRPr lang="fr-FR"/>
                    </a:p>
                  </a:txBody>
                  <a:tcPr/>
                </a:tc>
                <a:tc>
                  <a:txBody>
                    <a:bodyPr/>
                    <a:lstStyle/>
                    <a:p>
                      <a:r>
                        <a:rPr lang="en-US" b="0" i="0">
                          <a:solidFill>
                            <a:srgbClr val="212529"/>
                          </a:solidFill>
                          <a:effectLst/>
                          <a:latin typeface="-apple-system"/>
                        </a:rPr>
                        <a:t>This is the (refined) strength of our knowledge of </a:t>
                      </a:r>
                      <a:r>
                        <a:rPr lang="en-US" b="0" i="0" u="none" strike="noStrike">
                          <a:solidFill>
                            <a:srgbClr val="212529"/>
                          </a:solidFill>
                          <a:effectLst/>
                          <a:latin typeface="STIXGeneral-Italic" pitchFamily="2" charset="2"/>
                        </a:rPr>
                        <a:t>θ</a:t>
                      </a:r>
                      <a:r>
                        <a:rPr lang="en-US" b="0" i="0">
                          <a:solidFill>
                            <a:srgbClr val="212529"/>
                          </a:solidFill>
                          <a:effectLst/>
                          <a:latin typeface="-apple-system"/>
                        </a:rPr>
                        <a:t> once the evidence </a:t>
                      </a:r>
                      <a:r>
                        <a:rPr lang="en-US" b="0" i="0" u="none" strike="noStrike">
                          <a:solidFill>
                            <a:srgbClr val="212529"/>
                          </a:solidFill>
                          <a:effectLst/>
                          <a:latin typeface="STIXGeneral-Italic" pitchFamily="2" charset="2"/>
                        </a:rPr>
                        <a:t>D</a:t>
                      </a:r>
                      <a:r>
                        <a:rPr lang="en-US">
                          <a:solidFill>
                            <a:srgbClr val="212529"/>
                          </a:solidFill>
                          <a:latin typeface="-apple-system"/>
                        </a:rPr>
                        <a:t> </a:t>
                      </a:r>
                      <a:r>
                        <a:rPr lang="en-US" b="0" i="0">
                          <a:solidFill>
                            <a:srgbClr val="212529"/>
                          </a:solidFill>
                          <a:effectLst/>
                          <a:latin typeface="-apple-system"/>
                        </a:rPr>
                        <a:t>has been taken into account.</a:t>
                      </a:r>
                      <a:endParaRPr lang="fr-F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a:solidFill>
                            <a:srgbClr val="212529"/>
                          </a:solidFill>
                          <a:effectLst/>
                          <a:latin typeface="-apple-system"/>
                        </a:rPr>
                        <a:t> </a:t>
                      </a:r>
                      <a:r>
                        <a:rPr lang="en-US" sz="1600" b="0" i="1">
                          <a:solidFill>
                            <a:srgbClr val="212529"/>
                          </a:solidFill>
                          <a:effectLst/>
                          <a:latin typeface="-apple-system"/>
                        </a:rPr>
                        <a:t>After seeing 4 heads out of 8 flips, say, this is our updated view on the fairness of the coin.</a:t>
                      </a:r>
                      <a:endParaRPr lang="en-US" sz="1600" b="0" i="0">
                        <a:solidFill>
                          <a:srgbClr val="212529"/>
                        </a:solidFill>
                        <a:effectLst/>
                        <a:latin typeface="-apple-system"/>
                      </a:endParaRPr>
                    </a:p>
                  </a:txBody>
                  <a:tcPr/>
                </a:tc>
                <a:extLst>
                  <a:ext uri="{0D108BD9-81ED-4DB2-BD59-A6C34878D82A}">
                    <a16:rowId xmlns:a16="http://schemas.microsoft.com/office/drawing/2014/main" val="3517175962"/>
                  </a:ext>
                </a:extLst>
              </a:tr>
              <a:tr h="370840">
                <a:tc>
                  <a:txBody>
                    <a:bodyPr/>
                    <a:lstStyle/>
                    <a:p>
                      <a:r>
                        <a:rPr lang="en-US" b="0" i="0" u="none" strike="noStrike">
                          <a:solidFill>
                            <a:srgbClr val="212529"/>
                          </a:solidFill>
                          <a:effectLst/>
                          <a:latin typeface="STIXGeneral-Italic" pitchFamily="2" charset="2"/>
                        </a:rPr>
                        <a:t>P</a:t>
                      </a:r>
                      <a:r>
                        <a:rPr lang="en-US" b="0" i="0" u="none" strike="noStrike">
                          <a:solidFill>
                            <a:srgbClr val="212529"/>
                          </a:solidFill>
                          <a:effectLst/>
                          <a:latin typeface="STIXGeneral-Regular" pitchFamily="2" charset="2"/>
                        </a:rPr>
                        <a:t>(</a:t>
                      </a:r>
                      <a:r>
                        <a:rPr lang="en-US" b="0" i="0" u="none" strike="noStrike">
                          <a:solidFill>
                            <a:srgbClr val="212529"/>
                          </a:solidFill>
                          <a:effectLst/>
                          <a:latin typeface="STIXGeneral-Italic" pitchFamily="2" charset="2"/>
                        </a:rPr>
                        <a:t>D</a:t>
                      </a:r>
                      <a:r>
                        <a:rPr lang="en-US" b="0" i="0" u="none" strike="noStrike">
                          <a:solidFill>
                            <a:srgbClr val="212529"/>
                          </a:solidFill>
                          <a:effectLst/>
                          <a:latin typeface="STIXVariants" pitchFamily="2" charset="2"/>
                        </a:rPr>
                        <a:t>|</a:t>
                      </a:r>
                      <a:r>
                        <a:rPr lang="en-US" b="0" i="0" u="none" strike="noStrike">
                          <a:solidFill>
                            <a:srgbClr val="212529"/>
                          </a:solidFill>
                          <a:effectLst/>
                          <a:latin typeface="STIXGeneral-Italic" pitchFamily="2" charset="2"/>
                        </a:rPr>
                        <a:t>θ</a:t>
                      </a:r>
                      <a:r>
                        <a:rPr lang="en-US" b="0" i="0" u="none" strike="noStrike">
                          <a:solidFill>
                            <a:srgbClr val="212529"/>
                          </a:solidFill>
                          <a:effectLst/>
                          <a:latin typeface="STIXGeneral-Regular" pitchFamily="2" charset="2"/>
                        </a:rPr>
                        <a:t>)</a:t>
                      </a:r>
                      <a:r>
                        <a:rPr lang="en-US" b="0" i="0" u="none" strike="noStrike">
                          <a:solidFill>
                            <a:srgbClr val="212529"/>
                          </a:solidFill>
                          <a:effectLst/>
                          <a:latin typeface="-apple-system"/>
                        </a:rPr>
                        <a:t> </a:t>
                      </a:r>
                      <a:r>
                        <a:rPr lang="en-US" b="0" i="0">
                          <a:solidFill>
                            <a:srgbClr val="212529"/>
                          </a:solidFill>
                          <a:effectLst/>
                          <a:latin typeface="-apple-system"/>
                        </a:rPr>
                        <a:t> is the </a:t>
                      </a:r>
                      <a:r>
                        <a:rPr lang="en-US" b="1" i="0">
                          <a:solidFill>
                            <a:srgbClr val="212529"/>
                          </a:solidFill>
                          <a:effectLst/>
                          <a:latin typeface="-apple-system"/>
                        </a:rPr>
                        <a:t>likelihood</a:t>
                      </a:r>
                      <a:endParaRPr lang="en-US" b="0" i="0">
                        <a:solidFill>
                          <a:srgbClr val="212529"/>
                        </a:solidFill>
                        <a:effectLst/>
                        <a:latin typeface="-apple-system"/>
                      </a:endParaRPr>
                    </a:p>
                    <a:p>
                      <a:r>
                        <a:rPr lang="en-US" sz="1800" b="0" i="1" kern="1200">
                          <a:solidFill>
                            <a:schemeClr val="dk1"/>
                          </a:solidFill>
                          <a:effectLst/>
                          <a:latin typeface="+mn-lt"/>
                          <a:ea typeface="+mn-ea"/>
                          <a:cs typeface="+mn-cs"/>
                        </a:rPr>
                        <a:t>fonction de vraisemblance</a:t>
                      </a:r>
                      <a:endParaRPr lang="fr-FR"/>
                    </a:p>
                  </a:txBody>
                  <a:tcPr/>
                </a:tc>
                <a:tc>
                  <a:txBody>
                    <a:bodyPr/>
                    <a:lstStyle/>
                    <a:p>
                      <a:r>
                        <a:rPr lang="en-US" b="0" i="0">
                          <a:solidFill>
                            <a:srgbClr val="212529"/>
                          </a:solidFill>
                          <a:effectLst/>
                          <a:latin typeface="-apple-system"/>
                        </a:rPr>
                        <a:t>This is the probability of seeing the data </a:t>
                      </a:r>
                      <a:r>
                        <a:rPr lang="en-US" b="0" i="0" u="none" strike="noStrike">
                          <a:solidFill>
                            <a:srgbClr val="212529"/>
                          </a:solidFill>
                          <a:effectLst/>
                          <a:latin typeface="STIXGeneral-Italic" pitchFamily="2" charset="2"/>
                        </a:rPr>
                        <a:t>D</a:t>
                      </a:r>
                      <a:r>
                        <a:rPr lang="en-US" b="0" i="0">
                          <a:solidFill>
                            <a:srgbClr val="212529"/>
                          </a:solidFill>
                          <a:effectLst/>
                          <a:latin typeface="-apple-system"/>
                        </a:rPr>
                        <a:t> as generated by a model with parameter </a:t>
                      </a:r>
                      <a:r>
                        <a:rPr lang="en-US" b="0" i="0" u="none" strike="noStrike">
                          <a:solidFill>
                            <a:srgbClr val="212529"/>
                          </a:solidFill>
                          <a:effectLst/>
                          <a:latin typeface="STIXGeneral-Italic" pitchFamily="2" charset="2"/>
                        </a:rPr>
                        <a:t>θ</a:t>
                      </a:r>
                      <a:r>
                        <a:rPr lang="en-US" b="0" i="0" u="none" strike="noStrike">
                          <a:solidFill>
                            <a:srgbClr val="212529"/>
                          </a:solidFill>
                          <a:effectLst/>
                          <a:latin typeface="-apple-system"/>
                        </a:rPr>
                        <a:t>.</a:t>
                      </a:r>
                      <a:endParaRPr lang="fr-FR"/>
                    </a:p>
                  </a:txBody>
                  <a:tcPr/>
                </a:tc>
                <a:tc>
                  <a:txBody>
                    <a:bodyPr/>
                    <a:lstStyle/>
                    <a:p>
                      <a:r>
                        <a:rPr lang="en-US" sz="1600" b="0" i="1">
                          <a:solidFill>
                            <a:srgbClr val="212529"/>
                          </a:solidFill>
                          <a:effectLst/>
                          <a:latin typeface="-apple-system"/>
                        </a:rPr>
                        <a:t>If we knew the coin was fair, this tells us the probability of seeing a number of heads in a particular number of flips.</a:t>
                      </a:r>
                      <a:endParaRPr lang="fr-FR" sz="1600"/>
                    </a:p>
                  </a:txBody>
                  <a:tcPr/>
                </a:tc>
                <a:extLst>
                  <a:ext uri="{0D108BD9-81ED-4DB2-BD59-A6C34878D82A}">
                    <a16:rowId xmlns:a16="http://schemas.microsoft.com/office/drawing/2014/main" val="81593169"/>
                  </a:ext>
                </a:extLst>
              </a:tr>
              <a:tr h="370840">
                <a:tc>
                  <a:txBody>
                    <a:bodyPr/>
                    <a:lstStyle/>
                    <a:p>
                      <a:r>
                        <a:rPr lang="en-US" b="0" i="0" u="none" strike="noStrike">
                          <a:solidFill>
                            <a:srgbClr val="212529"/>
                          </a:solidFill>
                          <a:effectLst/>
                          <a:latin typeface="STIXGeneral-Italic" pitchFamily="2" charset="2"/>
                        </a:rPr>
                        <a:t>P</a:t>
                      </a:r>
                      <a:r>
                        <a:rPr lang="en-US" b="0" i="0" u="none" strike="noStrike">
                          <a:solidFill>
                            <a:srgbClr val="212529"/>
                          </a:solidFill>
                          <a:effectLst/>
                          <a:latin typeface="STIXGeneral-Regular" pitchFamily="2" charset="2"/>
                        </a:rPr>
                        <a:t>(</a:t>
                      </a:r>
                      <a:r>
                        <a:rPr lang="en-US" b="0" i="0" u="none" strike="noStrike">
                          <a:solidFill>
                            <a:srgbClr val="212529"/>
                          </a:solidFill>
                          <a:effectLst/>
                          <a:latin typeface="STIXGeneral-Italic" pitchFamily="2" charset="2"/>
                        </a:rPr>
                        <a:t>D</a:t>
                      </a:r>
                      <a:r>
                        <a:rPr lang="en-US" b="0" i="0" u="none" strike="noStrike">
                          <a:solidFill>
                            <a:srgbClr val="212529"/>
                          </a:solidFill>
                          <a:effectLst/>
                          <a:latin typeface="STIXGeneral-Regular" pitchFamily="2" charset="2"/>
                        </a:rPr>
                        <a:t>)</a:t>
                      </a:r>
                      <a:r>
                        <a:rPr lang="en-US" b="0" i="0">
                          <a:solidFill>
                            <a:srgbClr val="212529"/>
                          </a:solidFill>
                          <a:effectLst/>
                          <a:latin typeface="-apple-system"/>
                        </a:rPr>
                        <a:t> is the </a:t>
                      </a:r>
                      <a:r>
                        <a:rPr lang="en-US" b="1" i="0">
                          <a:solidFill>
                            <a:srgbClr val="212529"/>
                          </a:solidFill>
                          <a:effectLst/>
                          <a:latin typeface="-apple-system"/>
                        </a:rPr>
                        <a:t>evidence</a:t>
                      </a:r>
                      <a:endParaRPr lang="en-US" b="0" i="0">
                        <a:solidFill>
                          <a:srgbClr val="212529"/>
                        </a:solidFill>
                        <a:effectLst/>
                        <a:latin typeface="-apple-system"/>
                      </a:endParaRPr>
                    </a:p>
                  </a:txBody>
                  <a:tcPr/>
                </a:tc>
                <a:tc>
                  <a:txBody>
                    <a:bodyPr/>
                    <a:lstStyle/>
                    <a:p>
                      <a:r>
                        <a:rPr lang="en-US" b="0" i="0">
                          <a:solidFill>
                            <a:srgbClr val="212529"/>
                          </a:solidFill>
                          <a:effectLst/>
                          <a:latin typeface="-apple-system"/>
                        </a:rPr>
                        <a:t>This is the probability of the data as determined by summing (or integrating) across all possible values of </a:t>
                      </a:r>
                      <a:r>
                        <a:rPr lang="en-US" b="0" i="0" u="none" strike="noStrike">
                          <a:solidFill>
                            <a:srgbClr val="212529"/>
                          </a:solidFill>
                          <a:effectLst/>
                          <a:latin typeface="STIXGeneral-Italic" pitchFamily="2" charset="2"/>
                        </a:rPr>
                        <a:t>θ</a:t>
                      </a:r>
                      <a:r>
                        <a:rPr lang="en-US" b="0" i="0">
                          <a:solidFill>
                            <a:srgbClr val="212529"/>
                          </a:solidFill>
                          <a:effectLst/>
                          <a:latin typeface="-apple-system"/>
                        </a:rPr>
                        <a:t>, weighted by how strongly we believe in those particular values of </a:t>
                      </a:r>
                      <a:r>
                        <a:rPr lang="en-US" b="0" i="0" u="none" strike="noStrike">
                          <a:solidFill>
                            <a:srgbClr val="212529"/>
                          </a:solidFill>
                          <a:effectLst/>
                          <a:latin typeface="STIXGeneral-Italic" pitchFamily="2" charset="2"/>
                        </a:rPr>
                        <a:t>θ</a:t>
                      </a:r>
                      <a:endParaRPr lang="fr-FR"/>
                    </a:p>
                  </a:txBody>
                  <a:tcPr/>
                </a:tc>
                <a:tc>
                  <a:txBody>
                    <a:bodyPr/>
                    <a:lstStyle/>
                    <a:p>
                      <a:r>
                        <a:rPr lang="en-US" sz="1600" b="0" i="0">
                          <a:solidFill>
                            <a:srgbClr val="212529"/>
                          </a:solidFill>
                          <a:effectLst/>
                          <a:latin typeface="-apple-system"/>
                        </a:rPr>
                        <a:t> </a:t>
                      </a:r>
                      <a:r>
                        <a:rPr lang="en-US" sz="1600" b="0" i="1">
                          <a:solidFill>
                            <a:srgbClr val="212529"/>
                          </a:solidFill>
                          <a:effectLst/>
                          <a:latin typeface="-apple-system"/>
                        </a:rPr>
                        <a:t>If we had multiple views of what the fairness of the coin is (but didn't know for sure), then this tells us the probability of seeing a certain sequence of flips for all possibilities of our belief in the coin's fairness.</a:t>
                      </a:r>
                      <a:endParaRPr lang="fr-FR" sz="1600"/>
                    </a:p>
                  </a:txBody>
                  <a:tcPr/>
                </a:tc>
                <a:extLst>
                  <a:ext uri="{0D108BD9-81ED-4DB2-BD59-A6C34878D82A}">
                    <a16:rowId xmlns:a16="http://schemas.microsoft.com/office/drawing/2014/main" val="1567848347"/>
                  </a:ext>
                </a:extLst>
              </a:tr>
            </a:tbl>
          </a:graphicData>
        </a:graphic>
      </p:graphicFrame>
      <p:pic>
        <p:nvPicPr>
          <p:cNvPr id="5" name="Picture 4">
            <a:extLst>
              <a:ext uri="{FF2B5EF4-FFF2-40B4-BE49-F238E27FC236}">
                <a16:creationId xmlns:a16="http://schemas.microsoft.com/office/drawing/2014/main" id="{1F9C8060-60C8-B545-BECC-FA3EA3B135DA}"/>
              </a:ext>
            </a:extLst>
          </p:cNvPr>
          <p:cNvPicPr>
            <a:picLocks noChangeAspect="1"/>
          </p:cNvPicPr>
          <p:nvPr/>
        </p:nvPicPr>
        <p:blipFill>
          <a:blip r:embed="rId2"/>
          <a:stretch>
            <a:fillRect/>
          </a:stretch>
        </p:blipFill>
        <p:spPr>
          <a:xfrm>
            <a:off x="2286562" y="292608"/>
            <a:ext cx="6436814" cy="2165942"/>
          </a:xfrm>
          <a:prstGeom prst="rect">
            <a:avLst/>
          </a:prstGeom>
        </p:spPr>
      </p:pic>
    </p:spTree>
    <p:extLst>
      <p:ext uri="{BB962C8B-B14F-4D97-AF65-F5344CB8AC3E}">
        <p14:creationId xmlns:p14="http://schemas.microsoft.com/office/powerpoint/2010/main" val="31589088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5323CF-96C6-6D43-A376-B9E2A2F9651E}"/>
              </a:ext>
            </a:extLst>
          </p:cNvPr>
          <p:cNvSpPr>
            <a:spLocks noGrp="1"/>
          </p:cNvSpPr>
          <p:nvPr>
            <p:ph type="title"/>
          </p:nvPr>
        </p:nvSpPr>
        <p:spPr/>
        <p:txBody>
          <a:bodyPr/>
          <a:lstStyle/>
          <a:p>
            <a:r>
              <a:rPr lang="fr-FR"/>
              <a:t>Exercice</a:t>
            </a:r>
          </a:p>
        </p:txBody>
      </p:sp>
      <p:pic>
        <p:nvPicPr>
          <p:cNvPr id="5" name="Content Placeholder 4">
            <a:extLst>
              <a:ext uri="{FF2B5EF4-FFF2-40B4-BE49-F238E27FC236}">
                <a16:creationId xmlns:a16="http://schemas.microsoft.com/office/drawing/2014/main" id="{A5E59C40-6AAF-C74D-8B02-071E37AFC60E}"/>
              </a:ext>
            </a:extLst>
          </p:cNvPr>
          <p:cNvPicPr>
            <a:picLocks noGrp="1" noChangeAspect="1"/>
          </p:cNvPicPr>
          <p:nvPr>
            <p:ph idx="1"/>
          </p:nvPr>
        </p:nvPicPr>
        <p:blipFill>
          <a:blip r:embed="rId2"/>
          <a:stretch>
            <a:fillRect/>
          </a:stretch>
        </p:blipFill>
        <p:spPr>
          <a:xfrm>
            <a:off x="1739943" y="1825625"/>
            <a:ext cx="8712114" cy="4351338"/>
          </a:xfrm>
        </p:spPr>
      </p:pic>
    </p:spTree>
    <p:extLst>
      <p:ext uri="{BB962C8B-B14F-4D97-AF65-F5344CB8AC3E}">
        <p14:creationId xmlns:p14="http://schemas.microsoft.com/office/powerpoint/2010/main" val="15795545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3" descr="{\displaystyle \mathbf {P} (A|B)={\frac {P(B|A)P(A)}{P(B|A)P(A)+P(B|{\bar {A}})P({\bar {A}})}}={\frac {0{,}99\times 0{,}001}{0{,}99\times 0{,}001+0{,}05\times 0{,}999}}\approx 0{,}019.}">
            <a:extLst>
              <a:ext uri="{FF2B5EF4-FFF2-40B4-BE49-F238E27FC236}">
                <a16:creationId xmlns:a16="http://schemas.microsoft.com/office/drawing/2014/main" id="{D208E96E-AC04-A94D-8B54-AC40051F8166}"/>
              </a:ext>
            </a:extLst>
          </p:cNvPr>
          <p:cNvSpPr>
            <a:spLocks noChangeAspect="1" noChangeArrowheads="1"/>
          </p:cNvSpPr>
          <p:nvPr/>
        </p:nvSpPr>
        <p:spPr bwMode="auto">
          <a:xfrm>
            <a:off x="823574" y="2123130"/>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sp>
        <p:nvSpPr>
          <p:cNvPr id="6" name="Rectangle 5">
            <a:extLst>
              <a:ext uri="{FF2B5EF4-FFF2-40B4-BE49-F238E27FC236}">
                <a16:creationId xmlns:a16="http://schemas.microsoft.com/office/drawing/2014/main" id="{F100177E-54CA-4245-BC12-5B9B0EEF592A}"/>
              </a:ext>
            </a:extLst>
          </p:cNvPr>
          <p:cNvSpPr/>
          <p:nvPr/>
        </p:nvSpPr>
        <p:spPr>
          <a:xfrm>
            <a:off x="277404" y="905232"/>
            <a:ext cx="10808412" cy="5693866"/>
          </a:xfrm>
          <a:prstGeom prst="rect">
            <a:avLst/>
          </a:prstGeom>
        </p:spPr>
        <p:txBody>
          <a:bodyPr wrap="square">
            <a:spAutoFit/>
          </a:bodyPr>
          <a:lstStyle/>
          <a:p>
            <a:r>
              <a:rPr lang="fr-FR" sz="2800"/>
              <a:t>Imaginons un test extrêmement fiable :</a:t>
            </a:r>
          </a:p>
          <a:p>
            <a:endParaRPr lang="fr-FR" sz="2800"/>
          </a:p>
          <a:p>
            <a:pPr marL="285750" indent="-285750">
              <a:buFont typeface="Arial" panose="020B0604020202020204" pitchFamily="34" charset="0"/>
              <a:buChar char="•"/>
            </a:pPr>
            <a:r>
              <a:rPr lang="fr-FR" sz="2800"/>
              <a:t>si un patient a contracté la maladie, le test est positif, presque systématiquement, 99 % des fois, soit avec une probabilité 0.99 ;</a:t>
            </a:r>
          </a:p>
          <a:p>
            <a:pPr marL="285750" indent="-285750">
              <a:buFont typeface="Arial" panose="020B0604020202020204" pitchFamily="34" charset="0"/>
              <a:buChar char="•"/>
            </a:pPr>
            <a:r>
              <a:rPr lang="fr-FR" sz="2800"/>
              <a:t>si un patient est sain, le test est correct, c’est-à-dire négatif dans 95 % des cas, soit avec une probabilité 0.95.</a:t>
            </a:r>
          </a:p>
          <a:p>
            <a:endParaRPr lang="fr-FR" sz="2800"/>
          </a:p>
          <a:p>
            <a:r>
              <a:rPr lang="fr-FR" sz="2800"/>
              <a:t>Imaginons que la maladie ne touche qu’une personne sur mille, soit avec une probabilité 0,001. </a:t>
            </a:r>
          </a:p>
          <a:p>
            <a:r>
              <a:rPr lang="fr-FR" sz="2800"/>
              <a:t>Quelle est la probabilité qu’un test soit positif à tort (surdiagnostic) ?</a:t>
            </a:r>
          </a:p>
          <a:p>
            <a:endParaRPr lang="fr-FR" sz="2800"/>
          </a:p>
          <a:p>
            <a:endParaRPr lang="fr-FR" sz="2800"/>
          </a:p>
          <a:p>
            <a:endParaRPr lang="fr-FR" sz="2800"/>
          </a:p>
        </p:txBody>
      </p:sp>
    </p:spTree>
    <p:extLst>
      <p:ext uri="{BB962C8B-B14F-4D97-AF65-F5344CB8AC3E}">
        <p14:creationId xmlns:p14="http://schemas.microsoft.com/office/powerpoint/2010/main" val="13685038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36214AB-4B06-9940-B04C-C0AFEDA62EAF}"/>
              </a:ext>
            </a:extLst>
          </p:cNvPr>
          <p:cNvSpPr/>
          <p:nvPr/>
        </p:nvSpPr>
        <p:spPr>
          <a:xfrm>
            <a:off x="445008" y="611696"/>
            <a:ext cx="6385560" cy="1323439"/>
          </a:xfrm>
          <a:prstGeom prst="rect">
            <a:avLst/>
          </a:prstGeom>
        </p:spPr>
        <p:txBody>
          <a:bodyPr wrap="square">
            <a:spAutoFit/>
          </a:bodyPr>
          <a:lstStyle/>
          <a:p>
            <a:r>
              <a:rPr lang="fr-FR" sz="2000"/>
              <a:t>Désignons par </a:t>
            </a:r>
          </a:p>
          <a:p>
            <a:pPr marL="285750" indent="-285750">
              <a:buFont typeface="Arial" panose="020B0604020202020204" pitchFamily="34" charset="0"/>
              <a:buChar char="•"/>
            </a:pPr>
            <a:r>
              <a:rPr lang="fr-FR" sz="2000"/>
              <a:t>A l’événement « Le patient a contracté la maladie » </a:t>
            </a:r>
          </a:p>
          <a:p>
            <a:pPr marL="285750" indent="-285750">
              <a:buFont typeface="Arial" panose="020B0604020202020204" pitchFamily="34" charset="0"/>
              <a:buChar char="•"/>
            </a:pPr>
            <a:r>
              <a:rPr lang="fr-FR" sz="2000"/>
              <a:t>B l’événement « Le test est positif ». </a:t>
            </a:r>
          </a:p>
          <a:p>
            <a:r>
              <a:rPr lang="fr-FR" sz="2000"/>
              <a:t>Le théorème de Bayes dans le cas discret donne alors :</a:t>
            </a:r>
          </a:p>
        </p:txBody>
      </p:sp>
      <p:sp>
        <p:nvSpPr>
          <p:cNvPr id="5" name="Rectangle 4">
            <a:extLst>
              <a:ext uri="{FF2B5EF4-FFF2-40B4-BE49-F238E27FC236}">
                <a16:creationId xmlns:a16="http://schemas.microsoft.com/office/drawing/2014/main" id="{ED4BD512-E3D2-FF4B-9A77-E0639ED6A190}"/>
              </a:ext>
            </a:extLst>
          </p:cNvPr>
          <p:cNvSpPr/>
          <p:nvPr/>
        </p:nvSpPr>
        <p:spPr>
          <a:xfrm>
            <a:off x="613156" y="3429000"/>
            <a:ext cx="11286744" cy="2554545"/>
          </a:xfrm>
          <a:prstGeom prst="rect">
            <a:avLst/>
          </a:prstGeom>
        </p:spPr>
        <p:txBody>
          <a:bodyPr wrap="square">
            <a:spAutoFit/>
          </a:bodyPr>
          <a:lstStyle/>
          <a:p>
            <a:r>
              <a:rPr lang="fr-FR" sz="2000"/>
              <a:t>Traduit en langage courant, cette équation signifie que  « la probabilité que le patient ait réellement contracté la maladie, quand le test est positif, n'est que de 1,9 % ». </a:t>
            </a:r>
          </a:p>
          <a:p>
            <a:endParaRPr lang="fr-FR" sz="2000"/>
          </a:p>
          <a:p>
            <a:r>
              <a:rPr lang="fr-FR" sz="2000"/>
              <a:t>Sachant que le test est positif,  la probabilité que le patient soit sain vaut donc environ : (1 − 0,019) = 0,981. </a:t>
            </a:r>
          </a:p>
          <a:p>
            <a:endParaRPr lang="fr-FR" sz="2000"/>
          </a:p>
          <a:p>
            <a:r>
              <a:rPr lang="fr-FR" sz="2000"/>
              <a:t>Du fait du très petit nombre de malades, en effet,</a:t>
            </a:r>
          </a:p>
          <a:p>
            <a:pPr marL="285750" indent="-285750">
              <a:buFont typeface="Arial" panose="020B0604020202020204" pitchFamily="34" charset="0"/>
              <a:buChar char="•"/>
            </a:pPr>
            <a:r>
              <a:rPr lang="fr-FR" sz="2000"/>
              <a:t>pratiquement tous les malades présentent un test positif, mais aussi</a:t>
            </a:r>
          </a:p>
          <a:p>
            <a:pPr marL="285750" indent="-285750">
              <a:buFont typeface="Arial" panose="020B0604020202020204" pitchFamily="34" charset="0"/>
              <a:buChar char="•"/>
            </a:pPr>
            <a:r>
              <a:rPr lang="fr-FR" sz="2000"/>
              <a:t>pratiquement tous les tests positifs désignent des personnes saines.</a:t>
            </a:r>
          </a:p>
        </p:txBody>
      </p:sp>
      <p:pic>
        <p:nvPicPr>
          <p:cNvPr id="6" name="Picture 5">
            <a:extLst>
              <a:ext uri="{FF2B5EF4-FFF2-40B4-BE49-F238E27FC236}">
                <a16:creationId xmlns:a16="http://schemas.microsoft.com/office/drawing/2014/main" id="{6B649E35-C462-9046-9140-360901AAC740}"/>
              </a:ext>
            </a:extLst>
          </p:cNvPr>
          <p:cNvPicPr>
            <a:picLocks noChangeAspect="1"/>
          </p:cNvPicPr>
          <p:nvPr/>
        </p:nvPicPr>
        <p:blipFill>
          <a:blip r:embed="rId2"/>
          <a:stretch>
            <a:fillRect/>
          </a:stretch>
        </p:blipFill>
        <p:spPr>
          <a:xfrm>
            <a:off x="2108200" y="2095761"/>
            <a:ext cx="7975600" cy="850900"/>
          </a:xfrm>
          <a:prstGeom prst="rect">
            <a:avLst/>
          </a:prstGeom>
        </p:spPr>
      </p:pic>
    </p:spTree>
    <p:extLst>
      <p:ext uri="{BB962C8B-B14F-4D97-AF65-F5344CB8AC3E}">
        <p14:creationId xmlns:p14="http://schemas.microsoft.com/office/powerpoint/2010/main" val="8889340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28891C-4926-A143-92F9-7B47A2109309}"/>
              </a:ext>
            </a:extLst>
          </p:cNvPr>
          <p:cNvSpPr>
            <a:spLocks noGrp="1"/>
          </p:cNvSpPr>
          <p:nvPr>
            <p:ph type="ctrTitle"/>
          </p:nvPr>
        </p:nvSpPr>
        <p:spPr/>
        <p:txBody>
          <a:bodyPr/>
          <a:lstStyle/>
          <a:p>
            <a:r>
              <a:rPr lang="fr-FR"/>
              <a:t>Conjugate prior</a:t>
            </a:r>
          </a:p>
        </p:txBody>
      </p:sp>
      <p:sp>
        <p:nvSpPr>
          <p:cNvPr id="3" name="Subtitle 2">
            <a:extLst>
              <a:ext uri="{FF2B5EF4-FFF2-40B4-BE49-F238E27FC236}">
                <a16:creationId xmlns:a16="http://schemas.microsoft.com/office/drawing/2014/main" id="{C107162D-0E86-ED4D-8E0F-7FE3EE1017D1}"/>
              </a:ext>
            </a:extLst>
          </p:cNvPr>
          <p:cNvSpPr>
            <a:spLocks noGrp="1"/>
          </p:cNvSpPr>
          <p:nvPr>
            <p:ph type="subTitle" idx="1"/>
          </p:nvPr>
        </p:nvSpPr>
        <p:spPr/>
        <p:txBody>
          <a:bodyPr/>
          <a:lstStyle/>
          <a:p>
            <a:endParaRPr lang="fr-FR"/>
          </a:p>
        </p:txBody>
      </p:sp>
    </p:spTree>
    <p:extLst>
      <p:ext uri="{BB962C8B-B14F-4D97-AF65-F5344CB8AC3E}">
        <p14:creationId xmlns:p14="http://schemas.microsoft.com/office/powerpoint/2010/main" val="34473447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BF6C1C-701F-8143-B221-99E5DC224A2C}"/>
              </a:ext>
            </a:extLst>
          </p:cNvPr>
          <p:cNvSpPr>
            <a:spLocks noGrp="1"/>
          </p:cNvSpPr>
          <p:nvPr>
            <p:ph type="ctrTitle"/>
          </p:nvPr>
        </p:nvSpPr>
        <p:spPr/>
        <p:txBody>
          <a:bodyPr/>
          <a:lstStyle/>
          <a:p>
            <a:r>
              <a:rPr lang="fr-FR"/>
              <a:t>ML vs Stats</a:t>
            </a:r>
          </a:p>
        </p:txBody>
      </p:sp>
      <p:sp>
        <p:nvSpPr>
          <p:cNvPr id="3" name="Subtitle 2">
            <a:extLst>
              <a:ext uri="{FF2B5EF4-FFF2-40B4-BE49-F238E27FC236}">
                <a16:creationId xmlns:a16="http://schemas.microsoft.com/office/drawing/2014/main" id="{D706AE0B-A142-8840-9FA5-BFD2D337F2AC}"/>
              </a:ext>
            </a:extLst>
          </p:cNvPr>
          <p:cNvSpPr>
            <a:spLocks noGrp="1"/>
          </p:cNvSpPr>
          <p:nvPr>
            <p:ph type="subTitle" idx="1"/>
          </p:nvPr>
        </p:nvSpPr>
        <p:spPr/>
        <p:txBody>
          <a:bodyPr/>
          <a:lstStyle/>
          <a:p>
            <a:endParaRPr lang="fr-FR"/>
          </a:p>
        </p:txBody>
      </p:sp>
    </p:spTree>
    <p:extLst>
      <p:ext uri="{BB962C8B-B14F-4D97-AF65-F5344CB8AC3E}">
        <p14:creationId xmlns:p14="http://schemas.microsoft.com/office/powerpoint/2010/main" val="257261210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334BA4-7774-EF48-97C8-21DA35A5956B}"/>
              </a:ext>
            </a:extLst>
          </p:cNvPr>
          <p:cNvSpPr>
            <a:spLocks noGrp="1"/>
          </p:cNvSpPr>
          <p:nvPr>
            <p:ph type="title"/>
          </p:nvPr>
        </p:nvSpPr>
        <p:spPr/>
        <p:txBody>
          <a:bodyPr/>
          <a:lstStyle/>
          <a:p>
            <a:r>
              <a:rPr lang="fr-FR"/>
              <a:t>Conjugate prior</a:t>
            </a:r>
          </a:p>
        </p:txBody>
      </p:sp>
      <p:sp>
        <p:nvSpPr>
          <p:cNvPr id="3" name="Content Placeholder 2">
            <a:extLst>
              <a:ext uri="{FF2B5EF4-FFF2-40B4-BE49-F238E27FC236}">
                <a16:creationId xmlns:a16="http://schemas.microsoft.com/office/drawing/2014/main" id="{D6B3C38B-1BEF-BE41-8E61-99F9C26AF70A}"/>
              </a:ext>
            </a:extLst>
          </p:cNvPr>
          <p:cNvSpPr>
            <a:spLocks noGrp="1"/>
          </p:cNvSpPr>
          <p:nvPr>
            <p:ph sz="half" idx="1"/>
          </p:nvPr>
        </p:nvSpPr>
        <p:spPr/>
        <p:txBody>
          <a:bodyPr/>
          <a:lstStyle/>
          <a:p>
            <a:pPr marL="0" indent="0">
              <a:buNone/>
            </a:pPr>
            <a:r>
              <a:rPr lang="en-US" i="1"/>
              <a:t>If the </a:t>
            </a:r>
            <a:r>
              <a:rPr lang="en-US" i="1" u="sng"/>
              <a:t>posterior distribution</a:t>
            </a:r>
            <a:r>
              <a:rPr lang="en-US" i="1"/>
              <a:t> is in the </a:t>
            </a:r>
            <a:r>
              <a:rPr lang="en-US" i="1" u="sng"/>
              <a:t>same probability distribution family</a:t>
            </a:r>
            <a:r>
              <a:rPr lang="en-US" i="1"/>
              <a:t> as the </a:t>
            </a:r>
            <a:r>
              <a:rPr lang="en-US" i="1" u="sng"/>
              <a:t>prior probability</a:t>
            </a:r>
            <a:r>
              <a:rPr lang="en-US" i="1"/>
              <a:t> distribution, the prior and posterior are called </a:t>
            </a:r>
            <a:r>
              <a:rPr lang="en-US" b="1" i="1"/>
              <a:t>conjugate distributions</a:t>
            </a:r>
            <a:r>
              <a:rPr lang="en-US" i="1"/>
              <a:t>, and the prior is called a </a:t>
            </a:r>
            <a:r>
              <a:rPr lang="en-US" b="1" i="1"/>
              <a:t>conjugate prior</a:t>
            </a:r>
            <a:r>
              <a:rPr lang="en-US" i="1"/>
              <a:t> for the likelihood function</a:t>
            </a:r>
            <a:endParaRPr lang="fr-FR"/>
          </a:p>
        </p:txBody>
      </p:sp>
      <p:pic>
        <p:nvPicPr>
          <p:cNvPr id="6" name="Content Placeholder 5">
            <a:extLst>
              <a:ext uri="{FF2B5EF4-FFF2-40B4-BE49-F238E27FC236}">
                <a16:creationId xmlns:a16="http://schemas.microsoft.com/office/drawing/2014/main" id="{BEC4B38A-5A97-944D-99A8-4B7E48E48EE3}"/>
              </a:ext>
            </a:extLst>
          </p:cNvPr>
          <p:cNvPicPr>
            <a:picLocks noGrp="1" noChangeAspect="1"/>
          </p:cNvPicPr>
          <p:nvPr>
            <p:ph sz="half" idx="2"/>
          </p:nvPr>
        </p:nvPicPr>
        <p:blipFill>
          <a:blip r:embed="rId2"/>
          <a:stretch>
            <a:fillRect/>
          </a:stretch>
        </p:blipFill>
        <p:spPr>
          <a:xfrm>
            <a:off x="6644640" y="1011317"/>
            <a:ext cx="3952240" cy="5578422"/>
          </a:xfrm>
        </p:spPr>
      </p:pic>
      <p:sp>
        <p:nvSpPr>
          <p:cNvPr id="5" name="Rectangle 4">
            <a:extLst>
              <a:ext uri="{FF2B5EF4-FFF2-40B4-BE49-F238E27FC236}">
                <a16:creationId xmlns:a16="http://schemas.microsoft.com/office/drawing/2014/main" id="{1601BCB4-6601-594E-837E-5E2A9FA7A965}"/>
              </a:ext>
            </a:extLst>
          </p:cNvPr>
          <p:cNvSpPr/>
          <p:nvPr/>
        </p:nvSpPr>
        <p:spPr>
          <a:xfrm>
            <a:off x="701603" y="6220407"/>
            <a:ext cx="5943037" cy="369332"/>
          </a:xfrm>
          <a:prstGeom prst="rect">
            <a:avLst/>
          </a:prstGeom>
        </p:spPr>
        <p:txBody>
          <a:bodyPr wrap="none">
            <a:spAutoFit/>
          </a:bodyPr>
          <a:lstStyle/>
          <a:p>
            <a:r>
              <a:rPr lang="fr-FR">
                <a:hlinkClick r:id="rId3"/>
              </a:rPr>
              <a:t>https://www.johndcook.com/blog/conjugate_prior_diagram/</a:t>
            </a:r>
            <a:r>
              <a:rPr lang="fr-FR"/>
              <a:t> </a:t>
            </a:r>
          </a:p>
        </p:txBody>
      </p:sp>
    </p:spTree>
    <p:extLst>
      <p:ext uri="{BB962C8B-B14F-4D97-AF65-F5344CB8AC3E}">
        <p14:creationId xmlns:p14="http://schemas.microsoft.com/office/powerpoint/2010/main" val="199295115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AC529F-1297-0442-943C-C0E909FB0375}"/>
              </a:ext>
            </a:extLst>
          </p:cNvPr>
          <p:cNvSpPr>
            <a:spLocks noGrp="1"/>
          </p:cNvSpPr>
          <p:nvPr>
            <p:ph type="title"/>
          </p:nvPr>
        </p:nvSpPr>
        <p:spPr/>
        <p:txBody>
          <a:bodyPr/>
          <a:lstStyle/>
          <a:p>
            <a:r>
              <a:rPr lang="fr-FR"/>
              <a:t>Conjugate prior</a:t>
            </a:r>
          </a:p>
        </p:txBody>
      </p:sp>
      <p:sp>
        <p:nvSpPr>
          <p:cNvPr id="3" name="Content Placeholder 2">
            <a:extLst>
              <a:ext uri="{FF2B5EF4-FFF2-40B4-BE49-F238E27FC236}">
                <a16:creationId xmlns:a16="http://schemas.microsoft.com/office/drawing/2014/main" id="{E3ED109F-0F2E-C242-B8F3-973680E454B9}"/>
              </a:ext>
            </a:extLst>
          </p:cNvPr>
          <p:cNvSpPr>
            <a:spLocks noGrp="1"/>
          </p:cNvSpPr>
          <p:nvPr>
            <p:ph sz="half" idx="1"/>
          </p:nvPr>
        </p:nvSpPr>
        <p:spPr/>
        <p:txBody>
          <a:bodyPr>
            <a:normAutofit/>
          </a:bodyPr>
          <a:lstStyle/>
          <a:p>
            <a:r>
              <a:rPr lang="fr-FR"/>
              <a:t>Closed form likelihood when prior is Gaussian, Beta, Poisson, binomial, multinomial</a:t>
            </a:r>
          </a:p>
          <a:p>
            <a:pPr marL="0" indent="0">
              <a:buNone/>
            </a:pPr>
            <a:r>
              <a:rPr lang="fr-FR"/>
              <a:t>Or:</a:t>
            </a:r>
          </a:p>
          <a:p>
            <a:r>
              <a:rPr lang="fr-FR"/>
              <a:t>Likelihood is not a distribution</a:t>
            </a:r>
          </a:p>
          <a:p>
            <a:pPr lvl="1"/>
            <a:r>
              <a:rPr lang="fr-FR"/>
              <a:t>Linear regression with basis function</a:t>
            </a:r>
          </a:p>
          <a:p>
            <a:pPr lvl="1"/>
            <a:r>
              <a:rPr lang="fr-FR"/>
              <a:t>Logistic regression</a:t>
            </a:r>
          </a:p>
          <a:p>
            <a:pPr lvl="1"/>
            <a:r>
              <a:rPr lang="fr-FR"/>
              <a:t>Any other formula </a:t>
            </a:r>
          </a:p>
        </p:txBody>
      </p:sp>
      <p:sp>
        <p:nvSpPr>
          <p:cNvPr id="4" name="Content Placeholder 3">
            <a:extLst>
              <a:ext uri="{FF2B5EF4-FFF2-40B4-BE49-F238E27FC236}">
                <a16:creationId xmlns:a16="http://schemas.microsoft.com/office/drawing/2014/main" id="{E83DAB23-44F7-F44A-91CF-08F912E10B52}"/>
              </a:ext>
            </a:extLst>
          </p:cNvPr>
          <p:cNvSpPr>
            <a:spLocks noGrp="1"/>
          </p:cNvSpPr>
          <p:nvPr>
            <p:ph sz="half" idx="2"/>
          </p:nvPr>
        </p:nvSpPr>
        <p:spPr/>
        <p:txBody>
          <a:bodyPr>
            <a:normAutofit/>
          </a:bodyPr>
          <a:lstStyle/>
          <a:p>
            <a:r>
              <a:rPr lang="fr-FR"/>
              <a:t>Otherwise need to estimate the likelihood integral over all dimensions</a:t>
            </a:r>
          </a:p>
          <a:p>
            <a:r>
              <a:rPr lang="fr-FR"/>
              <a:t>=&gt; Monte Carlo</a:t>
            </a:r>
          </a:p>
          <a:p>
            <a:r>
              <a:rPr lang="fr-FR"/>
              <a:t>=&gt; Monte Carlo Markov Chain</a:t>
            </a:r>
          </a:p>
        </p:txBody>
      </p:sp>
      <p:sp>
        <p:nvSpPr>
          <p:cNvPr id="6" name="Rectangle 5">
            <a:extLst>
              <a:ext uri="{FF2B5EF4-FFF2-40B4-BE49-F238E27FC236}">
                <a16:creationId xmlns:a16="http://schemas.microsoft.com/office/drawing/2014/main" id="{EA22FFFA-B9EE-BC46-A908-01A78CDCD10A}"/>
              </a:ext>
            </a:extLst>
          </p:cNvPr>
          <p:cNvSpPr/>
          <p:nvPr/>
        </p:nvSpPr>
        <p:spPr>
          <a:xfrm>
            <a:off x="838200" y="6090753"/>
            <a:ext cx="9611497" cy="646331"/>
          </a:xfrm>
          <a:prstGeom prst="rect">
            <a:avLst/>
          </a:prstGeom>
        </p:spPr>
        <p:txBody>
          <a:bodyPr wrap="square">
            <a:spAutoFit/>
          </a:bodyPr>
          <a:lstStyle/>
          <a:p>
            <a:r>
              <a:rPr lang="fr"/>
              <a:t>Cours Statistique Bayésienne Dhafer Malouche ESSAI.pdf</a:t>
            </a:r>
            <a:endParaRPr lang="fr-FR"/>
          </a:p>
          <a:p>
            <a:r>
              <a:rPr lang="fr-FR">
                <a:hlinkClick r:id="rId2"/>
              </a:rPr>
              <a:t>https://rstudio-pubs-static.s3.amazonaws.com/123385_7a2370d74be24f3caeaca9bc991a3026.html</a:t>
            </a:r>
            <a:r>
              <a:rPr lang="fr-FR"/>
              <a:t> </a:t>
            </a:r>
          </a:p>
        </p:txBody>
      </p:sp>
    </p:spTree>
    <p:extLst>
      <p:ext uri="{BB962C8B-B14F-4D97-AF65-F5344CB8AC3E}">
        <p14:creationId xmlns:p14="http://schemas.microsoft.com/office/powerpoint/2010/main" val="301440760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8BED7ED-E8D6-494B-89AB-C6AA0CA2C4FF}"/>
              </a:ext>
            </a:extLst>
          </p:cNvPr>
          <p:cNvPicPr>
            <a:picLocks noChangeAspect="1"/>
          </p:cNvPicPr>
          <p:nvPr/>
        </p:nvPicPr>
        <p:blipFill>
          <a:blip r:embed="rId2"/>
          <a:stretch>
            <a:fillRect/>
          </a:stretch>
        </p:blipFill>
        <p:spPr>
          <a:xfrm>
            <a:off x="2970303" y="-1163040"/>
            <a:ext cx="6251393" cy="8846510"/>
          </a:xfrm>
          <a:prstGeom prst="rect">
            <a:avLst/>
          </a:prstGeom>
        </p:spPr>
      </p:pic>
    </p:spTree>
    <p:extLst>
      <p:ext uri="{BB962C8B-B14F-4D97-AF65-F5344CB8AC3E}">
        <p14:creationId xmlns:p14="http://schemas.microsoft.com/office/powerpoint/2010/main" val="400234892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BEFE01-51A4-4B45-8325-688D4450DF8F}"/>
              </a:ext>
            </a:extLst>
          </p:cNvPr>
          <p:cNvSpPr>
            <a:spLocks noGrp="1"/>
          </p:cNvSpPr>
          <p:nvPr>
            <p:ph type="title"/>
          </p:nvPr>
        </p:nvSpPr>
        <p:spPr/>
        <p:txBody>
          <a:bodyPr/>
          <a:lstStyle/>
          <a:p>
            <a:r>
              <a:rPr lang="fr-FR"/>
              <a:t>Beta distribution</a:t>
            </a:r>
          </a:p>
        </p:txBody>
      </p:sp>
      <p:pic>
        <p:nvPicPr>
          <p:cNvPr id="6" name="Content Placeholder 5">
            <a:extLst>
              <a:ext uri="{FF2B5EF4-FFF2-40B4-BE49-F238E27FC236}">
                <a16:creationId xmlns:a16="http://schemas.microsoft.com/office/drawing/2014/main" id="{933B7ADE-9701-214D-9E32-A56609DF3E11}"/>
              </a:ext>
            </a:extLst>
          </p:cNvPr>
          <p:cNvPicPr>
            <a:picLocks noGrp="1" noChangeAspect="1"/>
          </p:cNvPicPr>
          <p:nvPr>
            <p:ph sz="half" idx="2"/>
          </p:nvPr>
        </p:nvPicPr>
        <p:blipFill>
          <a:blip r:embed="rId2"/>
          <a:stretch>
            <a:fillRect/>
          </a:stretch>
        </p:blipFill>
        <p:spPr>
          <a:xfrm>
            <a:off x="361854" y="1572768"/>
            <a:ext cx="11305890" cy="3768630"/>
          </a:xfrm>
        </p:spPr>
      </p:pic>
      <p:pic>
        <p:nvPicPr>
          <p:cNvPr id="10" name="Picture 9">
            <a:extLst>
              <a:ext uri="{FF2B5EF4-FFF2-40B4-BE49-F238E27FC236}">
                <a16:creationId xmlns:a16="http://schemas.microsoft.com/office/drawing/2014/main" id="{F5402F3A-407D-AD4E-B331-C5C4BE88061F}"/>
              </a:ext>
            </a:extLst>
          </p:cNvPr>
          <p:cNvPicPr>
            <a:picLocks noChangeAspect="1"/>
          </p:cNvPicPr>
          <p:nvPr/>
        </p:nvPicPr>
        <p:blipFill>
          <a:blip r:embed="rId3"/>
          <a:stretch>
            <a:fillRect/>
          </a:stretch>
        </p:blipFill>
        <p:spPr>
          <a:xfrm>
            <a:off x="5352542" y="568897"/>
            <a:ext cx="5016500" cy="800100"/>
          </a:xfrm>
          <a:prstGeom prst="rect">
            <a:avLst/>
          </a:prstGeom>
        </p:spPr>
      </p:pic>
    </p:spTree>
    <p:extLst>
      <p:ext uri="{BB962C8B-B14F-4D97-AF65-F5344CB8AC3E}">
        <p14:creationId xmlns:p14="http://schemas.microsoft.com/office/powerpoint/2010/main" val="312696560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410D5D0-1804-7445-B264-41B41C9EB961}"/>
              </a:ext>
            </a:extLst>
          </p:cNvPr>
          <p:cNvPicPr>
            <a:picLocks noChangeAspect="1"/>
          </p:cNvPicPr>
          <p:nvPr/>
        </p:nvPicPr>
        <p:blipFill>
          <a:blip r:embed="rId2"/>
          <a:stretch>
            <a:fillRect/>
          </a:stretch>
        </p:blipFill>
        <p:spPr>
          <a:xfrm>
            <a:off x="0" y="1765427"/>
            <a:ext cx="6303264" cy="4727448"/>
          </a:xfrm>
          <a:prstGeom prst="rect">
            <a:avLst/>
          </a:prstGeom>
        </p:spPr>
      </p:pic>
      <p:sp>
        <p:nvSpPr>
          <p:cNvPr id="2" name="Title 1">
            <a:extLst>
              <a:ext uri="{FF2B5EF4-FFF2-40B4-BE49-F238E27FC236}">
                <a16:creationId xmlns:a16="http://schemas.microsoft.com/office/drawing/2014/main" id="{3E6D6173-2D64-C84D-B2EF-32947A0C1E5D}"/>
              </a:ext>
            </a:extLst>
          </p:cNvPr>
          <p:cNvSpPr>
            <a:spLocks noGrp="1"/>
          </p:cNvSpPr>
          <p:nvPr>
            <p:ph type="title"/>
          </p:nvPr>
        </p:nvSpPr>
        <p:spPr/>
        <p:txBody>
          <a:bodyPr/>
          <a:lstStyle/>
          <a:p>
            <a:r>
              <a:rPr lang="fr-FR"/>
              <a:t>Beta-Binomial </a:t>
            </a:r>
          </a:p>
        </p:txBody>
      </p:sp>
      <p:sp>
        <p:nvSpPr>
          <p:cNvPr id="4" name="Content Placeholder 3">
            <a:extLst>
              <a:ext uri="{FF2B5EF4-FFF2-40B4-BE49-F238E27FC236}">
                <a16:creationId xmlns:a16="http://schemas.microsoft.com/office/drawing/2014/main" id="{469FF613-A362-224A-A39B-55BEE5EC079A}"/>
              </a:ext>
            </a:extLst>
          </p:cNvPr>
          <p:cNvSpPr>
            <a:spLocks noGrp="1"/>
          </p:cNvSpPr>
          <p:nvPr>
            <p:ph sz="half" idx="2"/>
          </p:nvPr>
        </p:nvSpPr>
        <p:spPr/>
        <p:txBody>
          <a:bodyPr>
            <a:normAutofit fontScale="77500" lnSpcReduction="20000"/>
          </a:bodyPr>
          <a:lstStyle/>
          <a:p>
            <a:pPr marL="0" indent="0">
              <a:buNone/>
            </a:pPr>
            <a:r>
              <a:rPr lang="en-US"/>
              <a:t>the probability </a:t>
            </a:r>
            <a:r>
              <a:rPr lang="en-US" i="1"/>
              <a:t>p</a:t>
            </a:r>
            <a:r>
              <a:rPr lang="en-US"/>
              <a:t> of a coin landing on </a:t>
            </a:r>
            <a:r>
              <a:rPr lang="en-US" i="1"/>
              <a:t>head</a:t>
            </a:r>
            <a:r>
              <a:rPr lang="en-US"/>
              <a:t> is modeled to be </a:t>
            </a:r>
            <a:r>
              <a:rPr lang="en-US" i="1"/>
              <a:t>Beta</a:t>
            </a:r>
            <a:r>
              <a:rPr lang="en-US"/>
              <a:t> distributed (with parameters α and β), while the likelihood of </a:t>
            </a:r>
            <a:r>
              <a:rPr lang="en-US" i="1"/>
              <a:t>heads</a:t>
            </a:r>
            <a:r>
              <a:rPr lang="en-US"/>
              <a:t> and </a:t>
            </a:r>
            <a:r>
              <a:rPr lang="en-US" i="1"/>
              <a:t>tails</a:t>
            </a:r>
            <a:r>
              <a:rPr lang="en-US"/>
              <a:t> is assumed to follow a </a:t>
            </a:r>
            <a:r>
              <a:rPr lang="en-US" i="1"/>
              <a:t>Binomial </a:t>
            </a:r>
            <a:r>
              <a:rPr lang="en-US"/>
              <a:t>distribution with parameters </a:t>
            </a:r>
            <a:r>
              <a:rPr lang="en-US" i="1"/>
              <a:t>n</a:t>
            </a:r>
            <a:r>
              <a:rPr lang="en-US"/>
              <a:t> (number of flips) and the </a:t>
            </a:r>
            <a:r>
              <a:rPr lang="en-US" i="1"/>
              <a:t>Beta</a:t>
            </a:r>
            <a:r>
              <a:rPr lang="en-US"/>
              <a:t>-distributed </a:t>
            </a:r>
            <a:r>
              <a:rPr lang="en-US" i="1"/>
              <a:t>p</a:t>
            </a:r>
            <a:r>
              <a:rPr lang="en-US"/>
              <a:t>, thus creating the link:</a:t>
            </a:r>
          </a:p>
          <a:p>
            <a:pPr marL="0" indent="0">
              <a:buNone/>
            </a:pPr>
            <a:endParaRPr lang="en-US"/>
          </a:p>
          <a:p>
            <a:pPr lvl="1"/>
            <a:r>
              <a:rPr lang="en-US" sz="3000"/>
              <a:t>Prior          ∼ Beta(α,β) </a:t>
            </a:r>
          </a:p>
          <a:p>
            <a:pPr lvl="1"/>
            <a:r>
              <a:rPr lang="en-US" sz="3000"/>
              <a:t>Likelihood ∼ Binomial(n,p)</a:t>
            </a:r>
          </a:p>
          <a:p>
            <a:pPr lvl="1"/>
            <a:r>
              <a:rPr lang="en-US" sz="3000"/>
              <a:t>Posterior   ∼ Beta( α+ p,n - p +β) </a:t>
            </a:r>
          </a:p>
          <a:p>
            <a:pPr marL="457200" lvl="1" indent="0">
              <a:buNone/>
            </a:pPr>
            <a:endParaRPr lang="en-US" sz="3000"/>
          </a:p>
          <a:p>
            <a:pPr marL="0" indent="0">
              <a:buNone/>
            </a:pPr>
            <a:br>
              <a:rPr lang="en-US"/>
            </a:br>
            <a:endParaRPr lang="fr-FR"/>
          </a:p>
        </p:txBody>
      </p:sp>
      <p:sp>
        <p:nvSpPr>
          <p:cNvPr id="7" name="Rectangle 6">
            <a:extLst>
              <a:ext uri="{FF2B5EF4-FFF2-40B4-BE49-F238E27FC236}">
                <a16:creationId xmlns:a16="http://schemas.microsoft.com/office/drawing/2014/main" id="{E6202544-C918-EB43-BB03-3BFB86DDE35A}"/>
              </a:ext>
            </a:extLst>
          </p:cNvPr>
          <p:cNvSpPr/>
          <p:nvPr/>
        </p:nvSpPr>
        <p:spPr>
          <a:xfrm>
            <a:off x="838200" y="6327666"/>
            <a:ext cx="10930128" cy="369332"/>
          </a:xfrm>
          <a:prstGeom prst="rect">
            <a:avLst/>
          </a:prstGeom>
        </p:spPr>
        <p:txBody>
          <a:bodyPr wrap="square">
            <a:spAutoFit/>
          </a:bodyPr>
          <a:lstStyle/>
          <a:p>
            <a:r>
              <a:rPr lang="fr-FR">
                <a:hlinkClick r:id="rId3"/>
              </a:rPr>
              <a:t>https://www.quantstart.com/articles/Bayesian-Inference-of-a-Binomial-Proportion-The-Analytical-Approach</a:t>
            </a:r>
            <a:r>
              <a:rPr lang="fr-FR"/>
              <a:t> </a:t>
            </a:r>
          </a:p>
        </p:txBody>
      </p:sp>
    </p:spTree>
    <p:extLst>
      <p:ext uri="{BB962C8B-B14F-4D97-AF65-F5344CB8AC3E}">
        <p14:creationId xmlns:p14="http://schemas.microsoft.com/office/powerpoint/2010/main" val="68930318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E8A1D7-F1A3-2E48-A2C6-E1533429038B}"/>
              </a:ext>
            </a:extLst>
          </p:cNvPr>
          <p:cNvSpPr>
            <a:spLocks noGrp="1"/>
          </p:cNvSpPr>
          <p:nvPr>
            <p:ph type="ctrTitle"/>
          </p:nvPr>
        </p:nvSpPr>
        <p:spPr/>
        <p:txBody>
          <a:bodyPr/>
          <a:lstStyle/>
          <a:p>
            <a:r>
              <a:rPr lang="fr-FR"/>
              <a:t>Recap</a:t>
            </a:r>
          </a:p>
        </p:txBody>
      </p:sp>
      <p:sp>
        <p:nvSpPr>
          <p:cNvPr id="3" name="Subtitle 2">
            <a:extLst>
              <a:ext uri="{FF2B5EF4-FFF2-40B4-BE49-F238E27FC236}">
                <a16:creationId xmlns:a16="http://schemas.microsoft.com/office/drawing/2014/main" id="{F07D3044-528F-684D-8EBD-0DB6E5D289F0}"/>
              </a:ext>
            </a:extLst>
          </p:cNvPr>
          <p:cNvSpPr>
            <a:spLocks noGrp="1"/>
          </p:cNvSpPr>
          <p:nvPr>
            <p:ph type="subTitle" idx="1"/>
          </p:nvPr>
        </p:nvSpPr>
        <p:spPr/>
        <p:txBody>
          <a:bodyPr/>
          <a:lstStyle/>
          <a:p>
            <a:endParaRPr lang="fr-FR"/>
          </a:p>
        </p:txBody>
      </p:sp>
    </p:spTree>
    <p:extLst>
      <p:ext uri="{BB962C8B-B14F-4D97-AF65-F5344CB8AC3E}">
        <p14:creationId xmlns:p14="http://schemas.microsoft.com/office/powerpoint/2010/main" val="264155839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3D34C50-F2F3-9E4D-AC45-9ED7F533EC04}"/>
              </a:ext>
            </a:extLst>
          </p:cNvPr>
          <p:cNvSpPr>
            <a:spLocks noGrp="1"/>
          </p:cNvSpPr>
          <p:nvPr>
            <p:ph idx="1"/>
          </p:nvPr>
        </p:nvSpPr>
        <p:spPr>
          <a:xfrm>
            <a:off x="431800" y="314325"/>
            <a:ext cx="10515600" cy="4351338"/>
          </a:xfrm>
        </p:spPr>
        <p:txBody>
          <a:bodyPr/>
          <a:lstStyle/>
          <a:p>
            <a:r>
              <a:rPr lang="fr-FR"/>
              <a:t>ML is brute force, black box, requires volumes of data</a:t>
            </a:r>
          </a:p>
          <a:p>
            <a:r>
              <a:rPr lang="fr-FR"/>
              <a:t>Stats </a:t>
            </a:r>
          </a:p>
          <a:p>
            <a:pPr lvl="1"/>
            <a:r>
              <a:rPr lang="fr-FR"/>
              <a:t>too dependent on the interpretation of the Null hypothesis / p-value </a:t>
            </a:r>
          </a:p>
          <a:p>
            <a:pPr lvl="1"/>
            <a:r>
              <a:rPr lang="fr-FR"/>
              <a:t>Valid at infinity</a:t>
            </a:r>
          </a:p>
          <a:p>
            <a:r>
              <a:rPr lang="fr-FR"/>
              <a:t>Probabilistic programming is a 3rd way:</a:t>
            </a:r>
          </a:p>
          <a:p>
            <a:pPr lvl="1"/>
            <a:r>
              <a:rPr lang="fr-FR"/>
              <a:t>Build a fully understood model of the data in a Bayesian context</a:t>
            </a:r>
          </a:p>
          <a:p>
            <a:pPr lvl="2"/>
            <a:r>
              <a:rPr lang="fr-FR"/>
              <a:t>P(theta / D) = P(D / theta) P(theta) / P(D)</a:t>
            </a:r>
          </a:p>
          <a:p>
            <a:pPr lvl="1"/>
            <a:r>
              <a:rPr lang="fr-FR"/>
              <a:t>Use sampling (MCMC, HMC, …) to infer the posterior distribution P(theta / D)</a:t>
            </a:r>
          </a:p>
          <a:p>
            <a:r>
              <a:rPr lang="fr-FR"/>
              <a:t>PyMC3, Pyro, Stan, Tensorflow probabilities, …</a:t>
            </a:r>
          </a:p>
          <a:p>
            <a:endParaRPr lang="fr-FR"/>
          </a:p>
          <a:p>
            <a:endParaRPr lang="fr-FR"/>
          </a:p>
          <a:p>
            <a:pPr lvl="1"/>
            <a:endParaRPr lang="fr-FR"/>
          </a:p>
        </p:txBody>
      </p:sp>
    </p:spTree>
    <p:extLst>
      <p:ext uri="{BB962C8B-B14F-4D97-AF65-F5344CB8AC3E}">
        <p14:creationId xmlns:p14="http://schemas.microsoft.com/office/powerpoint/2010/main" val="132977801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6DE4BA-ECD9-4043-9551-FA13882C0352}"/>
              </a:ext>
            </a:extLst>
          </p:cNvPr>
          <p:cNvSpPr>
            <a:spLocks noGrp="1"/>
          </p:cNvSpPr>
          <p:nvPr>
            <p:ph type="ctrTitle"/>
          </p:nvPr>
        </p:nvSpPr>
        <p:spPr/>
        <p:txBody>
          <a:bodyPr/>
          <a:lstStyle/>
          <a:p>
            <a:r>
              <a:rPr lang="fr-FR"/>
              <a:t>Lab 01</a:t>
            </a:r>
          </a:p>
        </p:txBody>
      </p:sp>
      <p:sp>
        <p:nvSpPr>
          <p:cNvPr id="3" name="Subtitle 2">
            <a:extLst>
              <a:ext uri="{FF2B5EF4-FFF2-40B4-BE49-F238E27FC236}">
                <a16:creationId xmlns:a16="http://schemas.microsoft.com/office/drawing/2014/main" id="{8730EFE3-7ABD-1544-A6B2-666CCE425452}"/>
              </a:ext>
            </a:extLst>
          </p:cNvPr>
          <p:cNvSpPr>
            <a:spLocks noGrp="1"/>
          </p:cNvSpPr>
          <p:nvPr>
            <p:ph type="subTitle" idx="1"/>
          </p:nvPr>
        </p:nvSpPr>
        <p:spPr/>
        <p:txBody>
          <a:bodyPr/>
          <a:lstStyle/>
          <a:p>
            <a:endParaRPr lang="fr-FR"/>
          </a:p>
        </p:txBody>
      </p:sp>
    </p:spTree>
    <p:extLst>
      <p:ext uri="{BB962C8B-B14F-4D97-AF65-F5344CB8AC3E}">
        <p14:creationId xmlns:p14="http://schemas.microsoft.com/office/powerpoint/2010/main" val="252644927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5F423D-343E-4147-998A-8F6CA3D5E2CD}"/>
              </a:ext>
            </a:extLst>
          </p:cNvPr>
          <p:cNvSpPr>
            <a:spLocks noGrp="1"/>
          </p:cNvSpPr>
          <p:nvPr>
            <p:ph type="title"/>
          </p:nvPr>
        </p:nvSpPr>
        <p:spPr/>
        <p:txBody>
          <a:bodyPr/>
          <a:lstStyle/>
          <a:p>
            <a:r>
              <a:rPr lang="fr-FR"/>
              <a:t>Install</a:t>
            </a:r>
          </a:p>
        </p:txBody>
      </p:sp>
      <p:sp>
        <p:nvSpPr>
          <p:cNvPr id="3" name="Content Placeholder 2">
            <a:extLst>
              <a:ext uri="{FF2B5EF4-FFF2-40B4-BE49-F238E27FC236}">
                <a16:creationId xmlns:a16="http://schemas.microsoft.com/office/drawing/2014/main" id="{4D854779-7F76-F74B-8917-71D4C54D13D2}"/>
              </a:ext>
            </a:extLst>
          </p:cNvPr>
          <p:cNvSpPr>
            <a:spLocks noGrp="1"/>
          </p:cNvSpPr>
          <p:nvPr>
            <p:ph idx="1"/>
          </p:nvPr>
        </p:nvSpPr>
        <p:spPr/>
        <p:txBody>
          <a:bodyPr/>
          <a:lstStyle/>
          <a:p>
            <a:r>
              <a:rPr lang="en-US"/>
              <a:t>conda install -c conda-forge pymc3</a:t>
            </a:r>
          </a:p>
          <a:p>
            <a:r>
              <a:rPr lang="en-US"/>
              <a:t>conda install -c conda-forge theano</a:t>
            </a:r>
            <a:endParaRPr lang="fr-FR"/>
          </a:p>
        </p:txBody>
      </p:sp>
    </p:spTree>
    <p:extLst>
      <p:ext uri="{BB962C8B-B14F-4D97-AF65-F5344CB8AC3E}">
        <p14:creationId xmlns:p14="http://schemas.microsoft.com/office/powerpoint/2010/main" val="383252101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63E18-D0FC-8F4B-8B8C-1803B60CC308}"/>
              </a:ext>
            </a:extLst>
          </p:cNvPr>
          <p:cNvSpPr>
            <a:spLocks noGrp="1"/>
          </p:cNvSpPr>
          <p:nvPr>
            <p:ph type="ctrTitle"/>
          </p:nvPr>
        </p:nvSpPr>
        <p:spPr/>
        <p:txBody>
          <a:bodyPr/>
          <a:lstStyle/>
          <a:p>
            <a:r>
              <a:rPr lang="fr-FR"/>
              <a:t>Gaussian</a:t>
            </a:r>
          </a:p>
        </p:txBody>
      </p:sp>
      <p:sp>
        <p:nvSpPr>
          <p:cNvPr id="3" name="Subtitle 2">
            <a:extLst>
              <a:ext uri="{FF2B5EF4-FFF2-40B4-BE49-F238E27FC236}">
                <a16:creationId xmlns:a16="http://schemas.microsoft.com/office/drawing/2014/main" id="{9D029B88-4835-9F48-B3C9-C0F872364954}"/>
              </a:ext>
            </a:extLst>
          </p:cNvPr>
          <p:cNvSpPr>
            <a:spLocks noGrp="1"/>
          </p:cNvSpPr>
          <p:nvPr>
            <p:ph type="subTitle" idx="1"/>
          </p:nvPr>
        </p:nvSpPr>
        <p:spPr/>
        <p:txBody>
          <a:bodyPr/>
          <a:lstStyle/>
          <a:p>
            <a:endParaRPr lang="fr-FR"/>
          </a:p>
        </p:txBody>
      </p:sp>
    </p:spTree>
    <p:extLst>
      <p:ext uri="{BB962C8B-B14F-4D97-AF65-F5344CB8AC3E}">
        <p14:creationId xmlns:p14="http://schemas.microsoft.com/office/powerpoint/2010/main" val="19335734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8AF895-EDF6-4641-8C8E-10E39FB6942E}"/>
              </a:ext>
            </a:extLst>
          </p:cNvPr>
          <p:cNvSpPr>
            <a:spLocks noGrp="1"/>
          </p:cNvSpPr>
          <p:nvPr>
            <p:ph type="title"/>
          </p:nvPr>
        </p:nvSpPr>
        <p:spPr/>
        <p:txBody>
          <a:bodyPr/>
          <a:lstStyle/>
          <a:p>
            <a:r>
              <a:rPr lang="fr-FR"/>
              <a:t>ML vs Stats</a:t>
            </a:r>
          </a:p>
        </p:txBody>
      </p:sp>
      <p:sp>
        <p:nvSpPr>
          <p:cNvPr id="3" name="Content Placeholder 2">
            <a:extLst>
              <a:ext uri="{FF2B5EF4-FFF2-40B4-BE49-F238E27FC236}">
                <a16:creationId xmlns:a16="http://schemas.microsoft.com/office/drawing/2014/main" id="{1EEDDE44-D709-1449-AF9A-40AB49BD1FA8}"/>
              </a:ext>
            </a:extLst>
          </p:cNvPr>
          <p:cNvSpPr>
            <a:spLocks noGrp="1"/>
          </p:cNvSpPr>
          <p:nvPr>
            <p:ph sz="half" idx="1"/>
          </p:nvPr>
        </p:nvSpPr>
        <p:spPr/>
        <p:txBody>
          <a:bodyPr/>
          <a:lstStyle/>
          <a:p>
            <a:r>
              <a:rPr lang="en-US"/>
              <a:t>Medium to big data</a:t>
            </a:r>
          </a:p>
          <a:p>
            <a:r>
              <a:rPr lang="en-US"/>
              <a:t>Unrealistic assumptions on data</a:t>
            </a:r>
          </a:p>
          <a:p>
            <a:r>
              <a:rPr lang="en-US"/>
              <a:t>Optimize loss function</a:t>
            </a:r>
          </a:p>
          <a:p>
            <a:r>
              <a:rPr lang="en-US"/>
              <a:t>Gives point estimates</a:t>
            </a:r>
          </a:p>
          <a:p>
            <a:r>
              <a:rPr lang="en-US"/>
              <a:t>Black box model </a:t>
            </a:r>
          </a:p>
          <a:p>
            <a:r>
              <a:rPr lang="en-US"/>
              <a:t>Predictions, classification, clustering, dimension reduction</a:t>
            </a:r>
          </a:p>
        </p:txBody>
      </p:sp>
      <p:sp>
        <p:nvSpPr>
          <p:cNvPr id="4" name="Content Placeholder 3">
            <a:extLst>
              <a:ext uri="{FF2B5EF4-FFF2-40B4-BE49-F238E27FC236}">
                <a16:creationId xmlns:a16="http://schemas.microsoft.com/office/drawing/2014/main" id="{31AEDB48-143A-DD40-965C-7B002A2AC503}"/>
              </a:ext>
            </a:extLst>
          </p:cNvPr>
          <p:cNvSpPr>
            <a:spLocks noGrp="1"/>
          </p:cNvSpPr>
          <p:nvPr>
            <p:ph sz="half" idx="2"/>
          </p:nvPr>
        </p:nvSpPr>
        <p:spPr>
          <a:xfrm>
            <a:off x="6172200" y="1825625"/>
            <a:ext cx="5751576" cy="4351338"/>
          </a:xfrm>
        </p:spPr>
        <p:txBody>
          <a:bodyPr/>
          <a:lstStyle/>
          <a:p>
            <a:r>
              <a:rPr lang="en-US"/>
              <a:t>Small, medium data, </a:t>
            </a:r>
          </a:p>
          <a:p>
            <a:r>
              <a:rPr lang="en-US"/>
              <a:t>Unrealistic assumptions on data</a:t>
            </a:r>
          </a:p>
          <a:p>
            <a:r>
              <a:rPr lang="en-US"/>
              <a:t>hypothesis testing, NULL, p-values, </a:t>
            </a:r>
          </a:p>
          <a:p>
            <a:r>
              <a:rPr lang="en-US"/>
              <a:t>white box model =&gt; understanding,</a:t>
            </a:r>
          </a:p>
          <a:p>
            <a:r>
              <a:rPr lang="en-US"/>
              <a:t>valid at Infinite (law large numbers)</a:t>
            </a:r>
          </a:p>
          <a:p>
            <a:r>
              <a:rPr lang="en-US"/>
              <a:t>Explanations, understanding</a:t>
            </a:r>
            <a:endParaRPr lang="fr-FR"/>
          </a:p>
        </p:txBody>
      </p:sp>
    </p:spTree>
    <p:extLst>
      <p:ext uri="{BB962C8B-B14F-4D97-AF65-F5344CB8AC3E}">
        <p14:creationId xmlns:p14="http://schemas.microsoft.com/office/powerpoint/2010/main" val="288348647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C946B-D3FD-2E48-99F4-BFEFAF1E7520}"/>
              </a:ext>
            </a:extLst>
          </p:cNvPr>
          <p:cNvSpPr>
            <a:spLocks noGrp="1"/>
          </p:cNvSpPr>
          <p:nvPr>
            <p:ph type="title"/>
          </p:nvPr>
        </p:nvSpPr>
        <p:spPr/>
        <p:txBody>
          <a:bodyPr/>
          <a:lstStyle/>
          <a:p>
            <a:r>
              <a:rPr lang="fr-FR"/>
              <a:t>Exercice</a:t>
            </a:r>
          </a:p>
        </p:txBody>
      </p:sp>
      <p:sp>
        <p:nvSpPr>
          <p:cNvPr id="3" name="Content Placeholder 2">
            <a:extLst>
              <a:ext uri="{FF2B5EF4-FFF2-40B4-BE49-F238E27FC236}">
                <a16:creationId xmlns:a16="http://schemas.microsoft.com/office/drawing/2014/main" id="{A597FBEF-3434-3A4C-B860-73461588C789}"/>
              </a:ext>
            </a:extLst>
          </p:cNvPr>
          <p:cNvSpPr>
            <a:spLocks noGrp="1"/>
          </p:cNvSpPr>
          <p:nvPr>
            <p:ph idx="1"/>
          </p:nvPr>
        </p:nvSpPr>
        <p:spPr/>
        <p:txBody>
          <a:bodyPr/>
          <a:lstStyle/>
          <a:p>
            <a:r>
              <a:rPr lang="fr-FR"/>
              <a:t>Generate N(mu, sigma)</a:t>
            </a:r>
          </a:p>
          <a:p>
            <a:r>
              <a:rPr lang="fr-FR"/>
              <a:t>Estimate mu and sigma</a:t>
            </a:r>
          </a:p>
          <a:p>
            <a:pPr lvl="1"/>
            <a:r>
              <a:rPr lang="fr-FR"/>
              <a:t>prior mu, sigma : uniform</a:t>
            </a:r>
          </a:p>
          <a:p>
            <a:pPr lvl="1"/>
            <a:r>
              <a:rPr lang="fr-FR"/>
              <a:t>likelihood: N(mu, sigma, observed = data)</a:t>
            </a:r>
          </a:p>
          <a:p>
            <a:pPr lvl="1"/>
            <a:r>
              <a:rPr lang="fr-FR"/>
              <a:t>sample</a:t>
            </a:r>
          </a:p>
          <a:p>
            <a:pPr lvl="1"/>
            <a:endParaRPr lang="fr-FR"/>
          </a:p>
        </p:txBody>
      </p:sp>
    </p:spTree>
    <p:extLst>
      <p:ext uri="{BB962C8B-B14F-4D97-AF65-F5344CB8AC3E}">
        <p14:creationId xmlns:p14="http://schemas.microsoft.com/office/powerpoint/2010/main" val="66656984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53BD95-00FB-F549-B8BF-FE2889DEDA51}"/>
              </a:ext>
            </a:extLst>
          </p:cNvPr>
          <p:cNvSpPr>
            <a:spLocks noGrp="1"/>
          </p:cNvSpPr>
          <p:nvPr>
            <p:ph type="ctrTitle"/>
          </p:nvPr>
        </p:nvSpPr>
        <p:spPr/>
        <p:txBody>
          <a:bodyPr/>
          <a:lstStyle/>
          <a:p>
            <a:r>
              <a:rPr lang="fr-FR"/>
              <a:t>Coin Flip</a:t>
            </a:r>
          </a:p>
        </p:txBody>
      </p:sp>
      <p:sp>
        <p:nvSpPr>
          <p:cNvPr id="3" name="Subtitle 2">
            <a:extLst>
              <a:ext uri="{FF2B5EF4-FFF2-40B4-BE49-F238E27FC236}">
                <a16:creationId xmlns:a16="http://schemas.microsoft.com/office/drawing/2014/main" id="{785B075A-1078-4441-A2E4-8B34BDE17A73}"/>
              </a:ext>
            </a:extLst>
          </p:cNvPr>
          <p:cNvSpPr>
            <a:spLocks noGrp="1"/>
          </p:cNvSpPr>
          <p:nvPr>
            <p:ph type="subTitle" idx="1"/>
          </p:nvPr>
        </p:nvSpPr>
        <p:spPr/>
        <p:txBody>
          <a:bodyPr/>
          <a:lstStyle/>
          <a:p>
            <a:endParaRPr lang="fr-FR"/>
          </a:p>
        </p:txBody>
      </p:sp>
    </p:spTree>
    <p:extLst>
      <p:ext uri="{BB962C8B-B14F-4D97-AF65-F5344CB8AC3E}">
        <p14:creationId xmlns:p14="http://schemas.microsoft.com/office/powerpoint/2010/main" val="160116228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8DC291-9F45-674A-BE16-1CE9AA3F91D1}"/>
              </a:ext>
            </a:extLst>
          </p:cNvPr>
          <p:cNvSpPr>
            <a:spLocks noGrp="1"/>
          </p:cNvSpPr>
          <p:nvPr>
            <p:ph type="title"/>
          </p:nvPr>
        </p:nvSpPr>
        <p:spPr/>
        <p:txBody>
          <a:bodyPr/>
          <a:lstStyle/>
          <a:p>
            <a:r>
              <a:rPr lang="en-US"/>
              <a:t>Inference on a binomial proportion</a:t>
            </a:r>
            <a:endParaRPr lang="fr-FR"/>
          </a:p>
        </p:txBody>
      </p:sp>
      <p:sp>
        <p:nvSpPr>
          <p:cNvPr id="3" name="Content Placeholder 2">
            <a:extLst>
              <a:ext uri="{FF2B5EF4-FFF2-40B4-BE49-F238E27FC236}">
                <a16:creationId xmlns:a16="http://schemas.microsoft.com/office/drawing/2014/main" id="{9EDF7631-8250-4A43-AD77-79142A0C118F}"/>
              </a:ext>
            </a:extLst>
          </p:cNvPr>
          <p:cNvSpPr>
            <a:spLocks noGrp="1"/>
          </p:cNvSpPr>
          <p:nvPr>
            <p:ph idx="1"/>
          </p:nvPr>
        </p:nvSpPr>
        <p:spPr/>
        <p:txBody>
          <a:bodyPr>
            <a:normAutofit lnSpcReduction="10000"/>
          </a:bodyPr>
          <a:lstStyle/>
          <a:p>
            <a:r>
              <a:rPr lang="en-US" b="1"/>
              <a:t>Engineering:</a:t>
            </a:r>
            <a:r>
              <a:rPr lang="en-US"/>
              <a:t> Estimating the proportion of aircraft turbine blades that possess a structural defect after fabrication</a:t>
            </a:r>
          </a:p>
          <a:p>
            <a:r>
              <a:rPr lang="en-US" b="1"/>
              <a:t>Social Science:</a:t>
            </a:r>
            <a:r>
              <a:rPr lang="en-US"/>
              <a:t> Estimating the proportion of individuals who would respond "yes" on a census question</a:t>
            </a:r>
          </a:p>
          <a:p>
            <a:r>
              <a:rPr lang="en-US" b="1"/>
              <a:t>Medical Science:</a:t>
            </a:r>
            <a:r>
              <a:rPr lang="en-US"/>
              <a:t> Estimating the proportion of patients who make a full recovery after taking an experimental drug to cure a disease</a:t>
            </a:r>
          </a:p>
          <a:p>
            <a:r>
              <a:rPr lang="en-US" b="1"/>
              <a:t>Corporate Finance:</a:t>
            </a:r>
            <a:r>
              <a:rPr lang="en-US"/>
              <a:t> Estimating the proportion of transactions in error when carrying out financial audits</a:t>
            </a:r>
          </a:p>
          <a:p>
            <a:r>
              <a:rPr lang="en-US" b="1"/>
              <a:t>Data Science:</a:t>
            </a:r>
            <a:r>
              <a:rPr lang="en-US"/>
              <a:t> Estimating the proportion of individuals who click on an ad when visiting a website</a:t>
            </a:r>
          </a:p>
          <a:p>
            <a:endParaRPr lang="fr-FR"/>
          </a:p>
        </p:txBody>
      </p:sp>
    </p:spTree>
    <p:extLst>
      <p:ext uri="{BB962C8B-B14F-4D97-AF65-F5344CB8AC3E}">
        <p14:creationId xmlns:p14="http://schemas.microsoft.com/office/powerpoint/2010/main" val="206658518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A87B71-BC7D-A342-9595-049B9FFC0275}"/>
              </a:ext>
            </a:extLst>
          </p:cNvPr>
          <p:cNvSpPr>
            <a:spLocks noGrp="1"/>
          </p:cNvSpPr>
          <p:nvPr>
            <p:ph type="title"/>
          </p:nvPr>
        </p:nvSpPr>
        <p:spPr/>
        <p:txBody>
          <a:bodyPr/>
          <a:lstStyle/>
          <a:p>
            <a:r>
              <a:rPr lang="fr-FR"/>
              <a:t>Coin flip</a:t>
            </a:r>
          </a:p>
        </p:txBody>
      </p:sp>
      <p:pic>
        <p:nvPicPr>
          <p:cNvPr id="6" name="Content Placeholder 5">
            <a:extLst>
              <a:ext uri="{FF2B5EF4-FFF2-40B4-BE49-F238E27FC236}">
                <a16:creationId xmlns:a16="http://schemas.microsoft.com/office/drawing/2014/main" id="{A83C2777-2D87-C542-9EEB-059AE3BDCADD}"/>
              </a:ext>
            </a:extLst>
          </p:cNvPr>
          <p:cNvPicPr>
            <a:picLocks noGrp="1" noChangeAspect="1"/>
          </p:cNvPicPr>
          <p:nvPr>
            <p:ph sz="half" idx="1"/>
          </p:nvPr>
        </p:nvPicPr>
        <p:blipFill>
          <a:blip r:embed="rId2"/>
          <a:stretch>
            <a:fillRect/>
          </a:stretch>
        </p:blipFill>
        <p:spPr>
          <a:xfrm>
            <a:off x="838200" y="1872702"/>
            <a:ext cx="5181600" cy="4257183"/>
          </a:xfrm>
        </p:spPr>
      </p:pic>
      <p:sp>
        <p:nvSpPr>
          <p:cNvPr id="4" name="Content Placeholder 3">
            <a:extLst>
              <a:ext uri="{FF2B5EF4-FFF2-40B4-BE49-F238E27FC236}">
                <a16:creationId xmlns:a16="http://schemas.microsoft.com/office/drawing/2014/main" id="{9DB947BF-136A-DF4E-83D6-5E163F738B4C}"/>
              </a:ext>
            </a:extLst>
          </p:cNvPr>
          <p:cNvSpPr>
            <a:spLocks noGrp="1"/>
          </p:cNvSpPr>
          <p:nvPr>
            <p:ph sz="half" idx="2"/>
          </p:nvPr>
        </p:nvSpPr>
        <p:spPr/>
        <p:txBody>
          <a:bodyPr/>
          <a:lstStyle/>
          <a:p>
            <a:r>
              <a:rPr lang="fr-FR"/>
              <a:t>Estimer Bernoulli(p) en fonction d'une serie de coin flip </a:t>
            </a:r>
          </a:p>
          <a:p>
            <a:r>
              <a:rPr lang="fr-FR"/>
              <a:t>plus on a de data, meilleure est l'estimation</a:t>
            </a:r>
          </a:p>
          <a:p>
            <a:r>
              <a:rPr lang="fr-FR"/>
              <a:t>MLE: |H| / |Flips|</a:t>
            </a:r>
          </a:p>
        </p:txBody>
      </p:sp>
    </p:spTree>
    <p:extLst>
      <p:ext uri="{BB962C8B-B14F-4D97-AF65-F5344CB8AC3E}">
        <p14:creationId xmlns:p14="http://schemas.microsoft.com/office/powerpoint/2010/main" val="267074520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D34C6C-99A8-754E-9F05-A558FD1548EB}"/>
              </a:ext>
            </a:extLst>
          </p:cNvPr>
          <p:cNvSpPr>
            <a:spLocks noGrp="1"/>
          </p:cNvSpPr>
          <p:nvPr>
            <p:ph type="title"/>
          </p:nvPr>
        </p:nvSpPr>
        <p:spPr/>
        <p:txBody>
          <a:bodyPr/>
          <a:lstStyle/>
          <a:p>
            <a:r>
              <a:rPr lang="fr-FR"/>
              <a:t>PP in action: coin flip</a:t>
            </a:r>
          </a:p>
        </p:txBody>
      </p:sp>
      <p:sp>
        <p:nvSpPr>
          <p:cNvPr id="3" name="Content Placeholder 2">
            <a:extLst>
              <a:ext uri="{FF2B5EF4-FFF2-40B4-BE49-F238E27FC236}">
                <a16:creationId xmlns:a16="http://schemas.microsoft.com/office/drawing/2014/main" id="{21C1A0D7-A784-124E-BFD5-DBF88B3E35C4}"/>
              </a:ext>
            </a:extLst>
          </p:cNvPr>
          <p:cNvSpPr>
            <a:spLocks noGrp="1"/>
          </p:cNvSpPr>
          <p:nvPr>
            <p:ph idx="1"/>
          </p:nvPr>
        </p:nvSpPr>
        <p:spPr/>
        <p:txBody>
          <a:bodyPr>
            <a:normAutofit fontScale="92500" lnSpcReduction="10000"/>
          </a:bodyPr>
          <a:lstStyle/>
          <a:p>
            <a:pPr marL="0" indent="0">
              <a:buNone/>
            </a:pPr>
            <a:r>
              <a:rPr lang="fr-FR"/>
              <a:t>From data of N trials (flips), can we infer p(X = head) ?</a:t>
            </a:r>
          </a:p>
          <a:p>
            <a:pPr marL="0" indent="0">
              <a:buNone/>
            </a:pPr>
            <a:endParaRPr lang="fr-FR"/>
          </a:p>
          <a:p>
            <a:pPr marL="0" indent="0">
              <a:buNone/>
            </a:pPr>
            <a:r>
              <a:rPr lang="fr-FR"/>
              <a:t>	</a:t>
            </a:r>
            <a:r>
              <a:rPr lang="fr-FR">
                <a:solidFill>
                  <a:srgbClr val="0070C0"/>
                </a:solidFill>
              </a:rPr>
              <a:t>data</a:t>
            </a:r>
            <a:r>
              <a:rPr lang="fr-FR">
                <a:solidFill>
                  <a:srgbClr val="FF0000"/>
                </a:solidFill>
              </a:rPr>
              <a:t> = st.bernoulli.rvs(p, n = </a:t>
            </a:r>
            <a:r>
              <a:rPr lang="fr-FR">
                <a:solidFill>
                  <a:srgbClr val="0070C0"/>
                </a:solidFill>
              </a:rPr>
              <a:t>#trials</a:t>
            </a:r>
            <a:r>
              <a:rPr lang="fr-FR">
                <a:solidFill>
                  <a:srgbClr val="FF0000"/>
                </a:solidFill>
              </a:rPr>
              <a:t>)</a:t>
            </a:r>
          </a:p>
          <a:p>
            <a:pPr marL="0" indent="0">
              <a:buNone/>
            </a:pPr>
            <a:endParaRPr lang="fr-FR">
              <a:solidFill>
                <a:srgbClr val="FF0000"/>
              </a:solidFill>
            </a:endParaRPr>
          </a:p>
          <a:p>
            <a:pPr marL="514350" indent="-514350">
              <a:buFont typeface="+mj-lt"/>
              <a:buAutoNum type="arabicPeriod"/>
            </a:pPr>
            <a:r>
              <a:rPr lang="fr-FR"/>
              <a:t>Model the prior</a:t>
            </a:r>
          </a:p>
          <a:p>
            <a:pPr marL="457200" lvl="1" indent="0">
              <a:buNone/>
            </a:pPr>
            <a:r>
              <a:rPr lang="fr-FR">
                <a:solidFill>
                  <a:srgbClr val="FF0000"/>
                </a:solidFill>
              </a:rPr>
              <a:t>	</a:t>
            </a:r>
            <a:r>
              <a:rPr lang="fr-FR" i="1">
                <a:solidFill>
                  <a:srgbClr val="0070C0"/>
                </a:solidFill>
              </a:rPr>
              <a:t>p</a:t>
            </a:r>
            <a:r>
              <a:rPr lang="fr-FR">
                <a:solidFill>
                  <a:srgbClr val="FF0000"/>
                </a:solidFill>
              </a:rPr>
              <a:t> = pm.Uniform('p', lower = 0, upper = 1)</a:t>
            </a:r>
          </a:p>
          <a:p>
            <a:pPr marL="514350" indent="-514350">
              <a:buFont typeface="+mj-lt"/>
              <a:buAutoNum type="arabicPeriod"/>
            </a:pPr>
            <a:r>
              <a:rPr lang="fr-FR"/>
              <a:t>Model the observed data (likelihood)</a:t>
            </a:r>
          </a:p>
          <a:p>
            <a:pPr marL="457200" lvl="1" indent="0">
              <a:buNone/>
            </a:pPr>
            <a:r>
              <a:rPr lang="fr-FR">
                <a:solidFill>
                  <a:srgbClr val="FF0000"/>
                </a:solidFill>
              </a:rPr>
              <a:t>	y = pm.Binomial('y', n = </a:t>
            </a:r>
            <a:r>
              <a:rPr lang="fr-FR">
                <a:solidFill>
                  <a:srgbClr val="0070C0"/>
                </a:solidFill>
              </a:rPr>
              <a:t>#trials</a:t>
            </a:r>
            <a:r>
              <a:rPr lang="fr-FR">
                <a:solidFill>
                  <a:srgbClr val="FF0000"/>
                </a:solidFill>
              </a:rPr>
              <a:t>, p = </a:t>
            </a:r>
            <a:r>
              <a:rPr lang="fr-FR" i="1">
                <a:solidFill>
                  <a:srgbClr val="0070C0"/>
                </a:solidFill>
              </a:rPr>
              <a:t>p</a:t>
            </a:r>
            <a:r>
              <a:rPr lang="fr-FR" i="1">
                <a:solidFill>
                  <a:srgbClr val="FF0000"/>
                </a:solidFill>
              </a:rPr>
              <a:t>, </a:t>
            </a:r>
            <a:r>
              <a:rPr lang="fr-FR" i="1" u="sng">
                <a:solidFill>
                  <a:srgbClr val="FF0000"/>
                </a:solidFill>
              </a:rPr>
              <a:t>observed = </a:t>
            </a:r>
            <a:r>
              <a:rPr lang="fr-FR" i="1" u="sng">
                <a:solidFill>
                  <a:srgbClr val="0070C0"/>
                </a:solidFill>
              </a:rPr>
              <a:t>data</a:t>
            </a:r>
            <a:r>
              <a:rPr lang="fr-FR">
                <a:solidFill>
                  <a:srgbClr val="FF0000"/>
                </a:solidFill>
              </a:rPr>
              <a:t>)</a:t>
            </a:r>
          </a:p>
          <a:p>
            <a:pPr marL="514350" indent="-514350">
              <a:buFont typeface="+mj-lt"/>
              <a:buAutoNum type="arabicPeriod"/>
            </a:pPr>
            <a:r>
              <a:rPr lang="fr-FR"/>
              <a:t>Sample the posterior distribution</a:t>
            </a:r>
          </a:p>
          <a:p>
            <a:pPr marL="457200" lvl="1" indent="0">
              <a:buNone/>
            </a:pPr>
            <a:r>
              <a:rPr lang="fr-FR">
                <a:solidFill>
                  <a:srgbClr val="FF0000"/>
                </a:solidFill>
              </a:rPr>
              <a:t>	trace = pm.sample(&lt;Number of samples&gt;, step = &lt;Sampler&gt;, …. )</a:t>
            </a:r>
            <a:br>
              <a:rPr lang="fr-FR">
                <a:solidFill>
                  <a:srgbClr val="FF0000"/>
                </a:solidFill>
              </a:rPr>
            </a:br>
            <a:endParaRPr lang="fr-FR">
              <a:solidFill>
                <a:srgbClr val="FF0000"/>
              </a:solidFill>
            </a:endParaRPr>
          </a:p>
          <a:p>
            <a:endParaRPr lang="fr-FR"/>
          </a:p>
          <a:p>
            <a:pPr marL="0" indent="0">
              <a:buNone/>
            </a:pPr>
            <a:endParaRPr lang="fr-FR"/>
          </a:p>
          <a:p>
            <a:endParaRPr lang="fr-FR"/>
          </a:p>
        </p:txBody>
      </p:sp>
    </p:spTree>
    <p:extLst>
      <p:ext uri="{BB962C8B-B14F-4D97-AF65-F5344CB8AC3E}">
        <p14:creationId xmlns:p14="http://schemas.microsoft.com/office/powerpoint/2010/main" val="2797896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3F51D-D44E-DA44-8E27-25BE545FD407}"/>
              </a:ext>
            </a:extLst>
          </p:cNvPr>
          <p:cNvSpPr>
            <a:spLocks noGrp="1"/>
          </p:cNvSpPr>
          <p:nvPr>
            <p:ph type="ctrTitle"/>
          </p:nvPr>
        </p:nvSpPr>
        <p:spPr/>
        <p:txBody>
          <a:bodyPr/>
          <a:lstStyle/>
          <a:p>
            <a:r>
              <a:rPr lang="fr-FR"/>
              <a:t>Dice rolls</a:t>
            </a:r>
          </a:p>
        </p:txBody>
      </p:sp>
      <p:sp>
        <p:nvSpPr>
          <p:cNvPr id="3" name="Subtitle 2">
            <a:extLst>
              <a:ext uri="{FF2B5EF4-FFF2-40B4-BE49-F238E27FC236}">
                <a16:creationId xmlns:a16="http://schemas.microsoft.com/office/drawing/2014/main" id="{22C59650-F507-F646-8B6A-A8D3610E876D}"/>
              </a:ext>
            </a:extLst>
          </p:cNvPr>
          <p:cNvSpPr>
            <a:spLocks noGrp="1"/>
          </p:cNvSpPr>
          <p:nvPr>
            <p:ph type="subTitle" idx="1"/>
          </p:nvPr>
        </p:nvSpPr>
        <p:spPr/>
        <p:txBody>
          <a:bodyPr/>
          <a:lstStyle/>
          <a:p>
            <a:endParaRPr lang="fr-FR"/>
          </a:p>
        </p:txBody>
      </p:sp>
    </p:spTree>
    <p:extLst>
      <p:ext uri="{BB962C8B-B14F-4D97-AF65-F5344CB8AC3E}">
        <p14:creationId xmlns:p14="http://schemas.microsoft.com/office/powerpoint/2010/main" val="260451220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758F82-8C5B-8D4D-9546-DC5640DE6EB8}"/>
              </a:ext>
            </a:extLst>
          </p:cNvPr>
          <p:cNvSpPr>
            <a:spLocks noGrp="1"/>
          </p:cNvSpPr>
          <p:nvPr>
            <p:ph type="title"/>
          </p:nvPr>
        </p:nvSpPr>
        <p:spPr/>
        <p:txBody>
          <a:bodyPr/>
          <a:lstStyle/>
          <a:p>
            <a:r>
              <a:rPr lang="fr-FR"/>
              <a:t>Dice rolls</a:t>
            </a:r>
          </a:p>
        </p:txBody>
      </p:sp>
      <p:sp>
        <p:nvSpPr>
          <p:cNvPr id="3" name="Content Placeholder 2">
            <a:extLst>
              <a:ext uri="{FF2B5EF4-FFF2-40B4-BE49-F238E27FC236}">
                <a16:creationId xmlns:a16="http://schemas.microsoft.com/office/drawing/2014/main" id="{EF81EC23-01E0-3B4A-A725-E647B35E35D7}"/>
              </a:ext>
            </a:extLst>
          </p:cNvPr>
          <p:cNvSpPr>
            <a:spLocks noGrp="1"/>
          </p:cNvSpPr>
          <p:nvPr>
            <p:ph sz="half" idx="1"/>
          </p:nvPr>
        </p:nvSpPr>
        <p:spPr/>
        <p:txBody>
          <a:bodyPr>
            <a:normAutofit fontScale="77500" lnSpcReduction="20000"/>
          </a:bodyPr>
          <a:lstStyle/>
          <a:p>
            <a:r>
              <a:rPr lang="en-US"/>
              <a:t>the </a:t>
            </a:r>
            <a:r>
              <a:rPr lang="en-US" i="1"/>
              <a:t>Multinomial</a:t>
            </a:r>
            <a:r>
              <a:rPr lang="en-US"/>
              <a:t> (i.e. multiple choices) distribution is a generalization of the </a:t>
            </a:r>
            <a:r>
              <a:rPr lang="en-US" i="1"/>
              <a:t>Binomial</a:t>
            </a:r>
            <a:r>
              <a:rPr lang="en-US"/>
              <a:t> distribution (i.e. binary choice)</a:t>
            </a:r>
          </a:p>
          <a:p>
            <a:r>
              <a:rPr lang="en-US"/>
              <a:t>the </a:t>
            </a:r>
            <a:r>
              <a:rPr lang="en-US" i="1"/>
              <a:t>Dirichlet</a:t>
            </a:r>
            <a:r>
              <a:rPr lang="en-US"/>
              <a:t> distribution is a generalization of the </a:t>
            </a:r>
            <a:r>
              <a:rPr lang="en-US" i="1"/>
              <a:t>Beta</a:t>
            </a:r>
            <a:r>
              <a:rPr lang="en-US"/>
              <a:t> distribution.</a:t>
            </a:r>
          </a:p>
          <a:p>
            <a:r>
              <a:rPr lang="en-US"/>
              <a:t>That is, while the </a:t>
            </a:r>
            <a:r>
              <a:rPr lang="en-US" i="1"/>
              <a:t>Beta </a:t>
            </a:r>
            <a:r>
              <a:rPr lang="en-US"/>
              <a:t>distribution models the probability of a </a:t>
            </a:r>
            <a:r>
              <a:rPr lang="en-US" i="1"/>
              <a:t>single </a:t>
            </a:r>
            <a:r>
              <a:rPr lang="en-US"/>
              <a:t>probability p, the </a:t>
            </a:r>
            <a:r>
              <a:rPr lang="en-US" i="1"/>
              <a:t>Dirichlet</a:t>
            </a:r>
            <a:r>
              <a:rPr lang="en-US"/>
              <a:t> models the probabilities of </a:t>
            </a:r>
            <a:r>
              <a:rPr lang="en-US" i="1"/>
              <a:t>multiple</a:t>
            </a:r>
            <a:r>
              <a:rPr lang="en-US"/>
              <a:t>, mutually exclusive choices, parameterized by </a:t>
            </a:r>
            <a:r>
              <a:rPr lang="en-US" i="1"/>
              <a:t>a</a:t>
            </a:r>
            <a:r>
              <a:rPr lang="en-US"/>
              <a:t> which is referred to as the </a:t>
            </a:r>
            <a:r>
              <a:rPr lang="en-US" i="1"/>
              <a:t>concentration </a:t>
            </a:r>
            <a:r>
              <a:rPr lang="en-US"/>
              <a:t>parameter and represents the weights for each choice</a:t>
            </a:r>
          </a:p>
          <a:p>
            <a:r>
              <a:rPr lang="en-US"/>
              <a:t>dice : a = 1/6, 1/6 …. 1/6</a:t>
            </a:r>
          </a:p>
          <a:p>
            <a:endParaRPr lang="fr-FR"/>
          </a:p>
        </p:txBody>
      </p:sp>
      <p:sp>
        <p:nvSpPr>
          <p:cNvPr id="4" name="Content Placeholder 3">
            <a:extLst>
              <a:ext uri="{FF2B5EF4-FFF2-40B4-BE49-F238E27FC236}">
                <a16:creationId xmlns:a16="http://schemas.microsoft.com/office/drawing/2014/main" id="{00FE06B4-2F72-B842-BF0D-CEA4ED0100F1}"/>
              </a:ext>
            </a:extLst>
          </p:cNvPr>
          <p:cNvSpPr>
            <a:spLocks noGrp="1"/>
          </p:cNvSpPr>
          <p:nvPr>
            <p:ph sz="half" idx="2"/>
          </p:nvPr>
        </p:nvSpPr>
        <p:spPr/>
        <p:txBody>
          <a:bodyPr>
            <a:normAutofit fontScale="77500" lnSpcReduction="20000"/>
          </a:bodyPr>
          <a:lstStyle/>
          <a:p>
            <a:pPr marL="0" indent="0">
              <a:buNone/>
            </a:pPr>
            <a:endParaRPr lang="en-US"/>
          </a:p>
          <a:p>
            <a:r>
              <a:rPr lang="en-US" b="1"/>
              <a:t>coins</a:t>
            </a:r>
            <a:r>
              <a:rPr lang="en-US"/>
              <a:t> for the </a:t>
            </a:r>
            <a:r>
              <a:rPr lang="en-US" i="1"/>
              <a:t>Beta-Binomial</a:t>
            </a:r>
            <a:r>
              <a:rPr lang="en-US"/>
              <a:t> distribution </a:t>
            </a:r>
          </a:p>
          <a:p>
            <a:r>
              <a:rPr lang="en-US" b="1"/>
              <a:t>dice</a:t>
            </a:r>
            <a:r>
              <a:rPr lang="en-US"/>
              <a:t> for the </a:t>
            </a:r>
            <a:r>
              <a:rPr lang="en-US" i="1"/>
              <a:t>Dirichlet-Multinomial</a:t>
            </a:r>
            <a:r>
              <a:rPr lang="en-US"/>
              <a:t> distribution.</a:t>
            </a:r>
          </a:p>
          <a:p>
            <a:r>
              <a:rPr lang="el-GR"/>
              <a:t>θ∼</a:t>
            </a:r>
            <a:r>
              <a:rPr lang="en-US"/>
              <a:t>Dirichlet(a)</a:t>
            </a:r>
            <a:r>
              <a:rPr lang="el-GR"/>
              <a:t> </a:t>
            </a:r>
            <a:endParaRPr lang="en-US"/>
          </a:p>
          <a:p>
            <a:r>
              <a:rPr lang="en-US"/>
              <a:t>y∼Multinomial(n,</a:t>
            </a:r>
            <a:r>
              <a:rPr lang="el-GR"/>
              <a:t>θ)</a:t>
            </a:r>
            <a:br>
              <a:rPr lang="el-GR"/>
            </a:br>
            <a:endParaRPr lang="fr-FR"/>
          </a:p>
        </p:txBody>
      </p:sp>
    </p:spTree>
    <p:extLst>
      <p:ext uri="{BB962C8B-B14F-4D97-AF65-F5344CB8AC3E}">
        <p14:creationId xmlns:p14="http://schemas.microsoft.com/office/powerpoint/2010/main" val="175600485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DA5537-1A89-1149-B366-DCA8E6497089}"/>
              </a:ext>
            </a:extLst>
          </p:cNvPr>
          <p:cNvSpPr>
            <a:spLocks noGrp="1"/>
          </p:cNvSpPr>
          <p:nvPr>
            <p:ph type="title"/>
          </p:nvPr>
        </p:nvSpPr>
        <p:spPr/>
        <p:txBody>
          <a:bodyPr/>
          <a:lstStyle/>
          <a:p>
            <a:r>
              <a:rPr lang="fr-FR"/>
              <a:t>Dirichlet</a:t>
            </a:r>
          </a:p>
        </p:txBody>
      </p:sp>
      <p:sp>
        <p:nvSpPr>
          <p:cNvPr id="3" name="Content Placeholder 2">
            <a:extLst>
              <a:ext uri="{FF2B5EF4-FFF2-40B4-BE49-F238E27FC236}">
                <a16:creationId xmlns:a16="http://schemas.microsoft.com/office/drawing/2014/main" id="{D5AAA9DC-264D-B144-907B-F5E0A3520238}"/>
              </a:ext>
            </a:extLst>
          </p:cNvPr>
          <p:cNvSpPr>
            <a:spLocks noGrp="1"/>
          </p:cNvSpPr>
          <p:nvPr>
            <p:ph sz="half" idx="1"/>
          </p:nvPr>
        </p:nvSpPr>
        <p:spPr/>
        <p:txBody>
          <a:bodyPr>
            <a:normAutofit fontScale="85000" lnSpcReduction="20000"/>
          </a:bodyPr>
          <a:lstStyle/>
          <a:p>
            <a:r>
              <a:rPr lang="en-US"/>
              <a:t>2-dimensional Dirichlet is the same as a Beta distribution and is defined on the line where π1+π2 is always 1, </a:t>
            </a:r>
          </a:p>
          <a:p>
            <a:r>
              <a:rPr lang="en-US"/>
              <a:t>3-dimensional Dirichlet is defined on the triangle where π1+π2+π3 = 1 </a:t>
            </a:r>
          </a:p>
          <a:p>
            <a:r>
              <a:rPr lang="en-US"/>
              <a:t>A K-dimensional Dirichlet has K parameters α=(α1,…,αK)  where the expected proportion of, say, π1 is α1/∑α1..K . </a:t>
            </a:r>
          </a:p>
          <a:p>
            <a:r>
              <a:rPr lang="en-US"/>
              <a:t>The higher the sum of all the ααs, the more the distribution concentrates on the expected proportion. If instead ∑α1..K approaches 0, the distribution concentrates on points with few large proportions. </a:t>
            </a:r>
            <a:endParaRPr lang="fr-FR"/>
          </a:p>
        </p:txBody>
      </p:sp>
      <p:pic>
        <p:nvPicPr>
          <p:cNvPr id="6" name="Content Placeholder 5">
            <a:extLst>
              <a:ext uri="{FF2B5EF4-FFF2-40B4-BE49-F238E27FC236}">
                <a16:creationId xmlns:a16="http://schemas.microsoft.com/office/drawing/2014/main" id="{2F261B5C-0654-8748-BFBD-FFE89EE30EAB}"/>
              </a:ext>
            </a:extLst>
          </p:cNvPr>
          <p:cNvPicPr>
            <a:picLocks noGrp="1" noChangeAspect="1"/>
          </p:cNvPicPr>
          <p:nvPr>
            <p:ph sz="half" idx="2"/>
          </p:nvPr>
        </p:nvPicPr>
        <p:blipFill>
          <a:blip r:embed="rId2"/>
          <a:stretch>
            <a:fillRect/>
          </a:stretch>
        </p:blipFill>
        <p:spPr>
          <a:xfrm>
            <a:off x="6172200" y="1911609"/>
            <a:ext cx="5181600" cy="4179369"/>
          </a:xfrm>
        </p:spPr>
      </p:pic>
    </p:spTree>
    <p:extLst>
      <p:ext uri="{BB962C8B-B14F-4D97-AF65-F5344CB8AC3E}">
        <p14:creationId xmlns:p14="http://schemas.microsoft.com/office/powerpoint/2010/main" val="56434639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A13DB2-3603-5147-AB6C-49D67B8D0FAD}"/>
              </a:ext>
            </a:extLst>
          </p:cNvPr>
          <p:cNvSpPr>
            <a:spLocks noGrp="1"/>
          </p:cNvSpPr>
          <p:nvPr>
            <p:ph type="ctrTitle"/>
          </p:nvPr>
        </p:nvSpPr>
        <p:spPr/>
        <p:txBody>
          <a:bodyPr/>
          <a:lstStyle/>
          <a:p>
            <a:r>
              <a:rPr lang="fr-FR"/>
              <a:t>Polling</a:t>
            </a:r>
          </a:p>
        </p:txBody>
      </p:sp>
      <p:sp>
        <p:nvSpPr>
          <p:cNvPr id="3" name="Subtitle 2">
            <a:extLst>
              <a:ext uri="{FF2B5EF4-FFF2-40B4-BE49-F238E27FC236}">
                <a16:creationId xmlns:a16="http://schemas.microsoft.com/office/drawing/2014/main" id="{0E523FE2-680E-A549-B34D-FC9D0800707E}"/>
              </a:ext>
            </a:extLst>
          </p:cNvPr>
          <p:cNvSpPr>
            <a:spLocks noGrp="1"/>
          </p:cNvSpPr>
          <p:nvPr>
            <p:ph type="subTitle" idx="1"/>
          </p:nvPr>
        </p:nvSpPr>
        <p:spPr/>
        <p:txBody>
          <a:bodyPr/>
          <a:lstStyle/>
          <a:p>
            <a:endParaRPr lang="fr-FR"/>
          </a:p>
        </p:txBody>
      </p:sp>
    </p:spTree>
    <p:extLst>
      <p:ext uri="{BB962C8B-B14F-4D97-AF65-F5344CB8AC3E}">
        <p14:creationId xmlns:p14="http://schemas.microsoft.com/office/powerpoint/2010/main" val="294424005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C93054C-2731-4040-976F-0AD7E6111A63}"/>
              </a:ext>
            </a:extLst>
          </p:cNvPr>
          <p:cNvPicPr>
            <a:picLocks noChangeAspect="1"/>
          </p:cNvPicPr>
          <p:nvPr/>
        </p:nvPicPr>
        <p:blipFill>
          <a:blip r:embed="rId2"/>
          <a:stretch>
            <a:fillRect/>
          </a:stretch>
        </p:blipFill>
        <p:spPr>
          <a:xfrm>
            <a:off x="541655" y="1131824"/>
            <a:ext cx="10852658" cy="4204076"/>
          </a:xfrm>
          <a:prstGeom prst="rect">
            <a:avLst/>
          </a:prstGeom>
        </p:spPr>
      </p:pic>
      <p:sp>
        <p:nvSpPr>
          <p:cNvPr id="2" name="Title 1">
            <a:extLst>
              <a:ext uri="{FF2B5EF4-FFF2-40B4-BE49-F238E27FC236}">
                <a16:creationId xmlns:a16="http://schemas.microsoft.com/office/drawing/2014/main" id="{4A92161B-BB8B-DB46-B7E5-1922F33006CE}"/>
              </a:ext>
            </a:extLst>
          </p:cNvPr>
          <p:cNvSpPr>
            <a:spLocks noGrp="1"/>
          </p:cNvSpPr>
          <p:nvPr>
            <p:ph type="title"/>
          </p:nvPr>
        </p:nvSpPr>
        <p:spPr/>
        <p:txBody>
          <a:bodyPr/>
          <a:lstStyle/>
          <a:p>
            <a:r>
              <a:rPr lang="it"/>
              <a:t>Dice, Polls &amp; Dirichlet Multinomials</a:t>
            </a:r>
            <a:br>
              <a:rPr lang="it"/>
            </a:br>
            <a:endParaRPr lang="fr-FR"/>
          </a:p>
        </p:txBody>
      </p:sp>
      <p:sp>
        <p:nvSpPr>
          <p:cNvPr id="3" name="Content Placeholder 2">
            <a:extLst>
              <a:ext uri="{FF2B5EF4-FFF2-40B4-BE49-F238E27FC236}">
                <a16:creationId xmlns:a16="http://schemas.microsoft.com/office/drawing/2014/main" id="{F590F363-141D-DA44-9197-F3B6D3AD6893}"/>
              </a:ext>
            </a:extLst>
          </p:cNvPr>
          <p:cNvSpPr>
            <a:spLocks noGrp="1"/>
          </p:cNvSpPr>
          <p:nvPr>
            <p:ph idx="1"/>
          </p:nvPr>
        </p:nvSpPr>
        <p:spPr>
          <a:xfrm>
            <a:off x="710184" y="5445696"/>
            <a:ext cx="10515600" cy="981583"/>
          </a:xfrm>
        </p:spPr>
        <p:txBody>
          <a:bodyPr>
            <a:normAutofit fontScale="55000" lnSpcReduction="20000"/>
          </a:bodyPr>
          <a:lstStyle/>
          <a:p>
            <a:r>
              <a:rPr lang="fr-FR"/>
              <a:t>Article : </a:t>
            </a:r>
            <a:r>
              <a:rPr lang="it">
                <a:hlinkClick r:id="rId3"/>
              </a:rPr>
              <a:t>https://calogica.com/python/pymc3/2018/11/27/dice-polls-dirichlet-multinomial.html</a:t>
            </a:r>
            <a:r>
              <a:rPr lang="it"/>
              <a:t> </a:t>
            </a:r>
          </a:p>
          <a:p>
            <a:r>
              <a:rPr lang="fr-FR"/>
              <a:t>Notebook : </a:t>
            </a:r>
            <a:r>
              <a:rPr lang="en-US">
                <a:hlinkClick r:id="rId4"/>
              </a:rPr>
              <a:t>https://nbviewer.jupyter.org/github/clausherther/public/blob/master/Dirichlet%20Multinomial%20Example.ipynb#Polling-#1</a:t>
            </a:r>
            <a:r>
              <a:rPr lang="en-US"/>
              <a:t> </a:t>
            </a:r>
            <a:endParaRPr lang="it"/>
          </a:p>
          <a:p>
            <a:endParaRPr lang="fr-FR"/>
          </a:p>
        </p:txBody>
      </p:sp>
    </p:spTree>
    <p:extLst>
      <p:ext uri="{BB962C8B-B14F-4D97-AF65-F5344CB8AC3E}">
        <p14:creationId xmlns:p14="http://schemas.microsoft.com/office/powerpoint/2010/main" val="3587013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1BA1337-9353-4C46-B7C6-B49B60B6C9FC}"/>
              </a:ext>
            </a:extLst>
          </p:cNvPr>
          <p:cNvPicPr>
            <a:picLocks noChangeAspect="1"/>
          </p:cNvPicPr>
          <p:nvPr/>
        </p:nvPicPr>
        <p:blipFill>
          <a:blip r:embed="rId2"/>
          <a:stretch>
            <a:fillRect/>
          </a:stretch>
        </p:blipFill>
        <p:spPr>
          <a:xfrm>
            <a:off x="2615184" y="2386222"/>
            <a:ext cx="5327396" cy="3772814"/>
          </a:xfrm>
          <a:prstGeom prst="rect">
            <a:avLst/>
          </a:prstGeom>
        </p:spPr>
      </p:pic>
      <p:pic>
        <p:nvPicPr>
          <p:cNvPr id="5" name="Picture 4">
            <a:extLst>
              <a:ext uri="{FF2B5EF4-FFF2-40B4-BE49-F238E27FC236}">
                <a16:creationId xmlns:a16="http://schemas.microsoft.com/office/drawing/2014/main" id="{EBFE464F-9B9D-624A-AEF2-473F30F9AABA}"/>
              </a:ext>
            </a:extLst>
          </p:cNvPr>
          <p:cNvPicPr>
            <a:picLocks noChangeAspect="1"/>
          </p:cNvPicPr>
          <p:nvPr/>
        </p:nvPicPr>
        <p:blipFill>
          <a:blip r:embed="rId3"/>
          <a:stretch>
            <a:fillRect/>
          </a:stretch>
        </p:blipFill>
        <p:spPr>
          <a:xfrm>
            <a:off x="1691640" y="0"/>
            <a:ext cx="8299958" cy="2417943"/>
          </a:xfrm>
          <a:prstGeom prst="rect">
            <a:avLst/>
          </a:prstGeom>
        </p:spPr>
      </p:pic>
      <p:sp>
        <p:nvSpPr>
          <p:cNvPr id="6" name="Rectangle 5">
            <a:extLst>
              <a:ext uri="{FF2B5EF4-FFF2-40B4-BE49-F238E27FC236}">
                <a16:creationId xmlns:a16="http://schemas.microsoft.com/office/drawing/2014/main" id="{56097E35-D2B5-ED4E-8F52-ACAAC99A4DB3}"/>
              </a:ext>
            </a:extLst>
          </p:cNvPr>
          <p:cNvSpPr/>
          <p:nvPr/>
        </p:nvSpPr>
        <p:spPr>
          <a:xfrm>
            <a:off x="1910842" y="6223000"/>
            <a:ext cx="7760208" cy="369332"/>
          </a:xfrm>
          <a:prstGeom prst="rect">
            <a:avLst/>
          </a:prstGeom>
        </p:spPr>
        <p:txBody>
          <a:bodyPr wrap="square">
            <a:spAutoFit/>
          </a:bodyPr>
          <a:lstStyle/>
          <a:p>
            <a:r>
              <a:rPr lang="fr-FR">
                <a:hlinkClick r:id="rId4"/>
              </a:rPr>
              <a:t>https://www.nature.com/articles/d41586-019-00857-9?sf209721125=1</a:t>
            </a:r>
            <a:r>
              <a:rPr lang="fr-FR"/>
              <a:t> </a:t>
            </a:r>
          </a:p>
        </p:txBody>
      </p:sp>
    </p:spTree>
    <p:extLst>
      <p:ext uri="{BB962C8B-B14F-4D97-AF65-F5344CB8AC3E}">
        <p14:creationId xmlns:p14="http://schemas.microsoft.com/office/powerpoint/2010/main" val="20400868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A092B2-844B-FF4E-9F52-3AEA6B0A576E}"/>
              </a:ext>
            </a:extLst>
          </p:cNvPr>
          <p:cNvSpPr>
            <a:spLocks noGrp="1"/>
          </p:cNvSpPr>
          <p:nvPr>
            <p:ph type="ctrTitle"/>
          </p:nvPr>
        </p:nvSpPr>
        <p:spPr/>
        <p:txBody>
          <a:bodyPr/>
          <a:lstStyle/>
          <a:p>
            <a:r>
              <a:rPr lang="fr-FR"/>
              <a:t>Probabilistic programming</a:t>
            </a:r>
          </a:p>
        </p:txBody>
      </p:sp>
      <p:sp>
        <p:nvSpPr>
          <p:cNvPr id="3" name="Subtitle 2">
            <a:extLst>
              <a:ext uri="{FF2B5EF4-FFF2-40B4-BE49-F238E27FC236}">
                <a16:creationId xmlns:a16="http://schemas.microsoft.com/office/drawing/2014/main" id="{89988F2A-99C5-6142-BD5E-A7025B25B1AA}"/>
              </a:ext>
            </a:extLst>
          </p:cNvPr>
          <p:cNvSpPr>
            <a:spLocks noGrp="1"/>
          </p:cNvSpPr>
          <p:nvPr>
            <p:ph type="subTitle" idx="1"/>
          </p:nvPr>
        </p:nvSpPr>
        <p:spPr/>
        <p:txBody>
          <a:bodyPr/>
          <a:lstStyle/>
          <a:p>
            <a:endParaRPr lang="fr-FR"/>
          </a:p>
        </p:txBody>
      </p:sp>
    </p:spTree>
    <p:extLst>
      <p:ext uri="{BB962C8B-B14F-4D97-AF65-F5344CB8AC3E}">
        <p14:creationId xmlns:p14="http://schemas.microsoft.com/office/powerpoint/2010/main" val="33174895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A72703-977E-1B49-94FC-54EB3F171686}"/>
              </a:ext>
            </a:extLst>
          </p:cNvPr>
          <p:cNvSpPr>
            <a:spLocks noGrp="1"/>
          </p:cNvSpPr>
          <p:nvPr>
            <p:ph type="title"/>
          </p:nvPr>
        </p:nvSpPr>
        <p:spPr/>
        <p:txBody>
          <a:bodyPr/>
          <a:lstStyle/>
          <a:p>
            <a:r>
              <a:rPr lang="fr-FR"/>
              <a:t>Probabilistic programming</a:t>
            </a:r>
          </a:p>
        </p:txBody>
      </p:sp>
      <p:sp>
        <p:nvSpPr>
          <p:cNvPr id="3" name="Content Placeholder 2">
            <a:extLst>
              <a:ext uri="{FF2B5EF4-FFF2-40B4-BE49-F238E27FC236}">
                <a16:creationId xmlns:a16="http://schemas.microsoft.com/office/drawing/2014/main" id="{16CC4302-4FD7-9940-8484-CC1A3861F4B2}"/>
              </a:ext>
            </a:extLst>
          </p:cNvPr>
          <p:cNvSpPr>
            <a:spLocks noGrp="1"/>
          </p:cNvSpPr>
          <p:nvPr>
            <p:ph idx="1"/>
          </p:nvPr>
        </p:nvSpPr>
        <p:spPr/>
        <p:txBody>
          <a:bodyPr/>
          <a:lstStyle/>
          <a:p>
            <a:r>
              <a:rPr lang="fr"/>
              <a:t>Small, medium data, </a:t>
            </a:r>
          </a:p>
          <a:p>
            <a:r>
              <a:rPr lang="fr"/>
              <a:t>White box understanding</a:t>
            </a:r>
          </a:p>
          <a:p>
            <a:r>
              <a:rPr lang="fr"/>
              <a:t>No irrealistic assumptions </a:t>
            </a:r>
          </a:p>
          <a:p>
            <a:r>
              <a:rPr lang="fr"/>
              <a:t>Actual data modelisation choice </a:t>
            </a:r>
          </a:p>
          <a:p>
            <a:r>
              <a:rPr lang="fr"/>
              <a:t>Use actual knowledge</a:t>
            </a:r>
          </a:p>
          <a:p>
            <a:r>
              <a:rPr lang="fr"/>
              <a:t>Specific loss functions</a:t>
            </a:r>
          </a:p>
          <a:p>
            <a:endParaRPr lang="fr-FR"/>
          </a:p>
        </p:txBody>
      </p:sp>
    </p:spTree>
    <p:extLst>
      <p:ext uri="{BB962C8B-B14F-4D97-AF65-F5344CB8AC3E}">
        <p14:creationId xmlns:p14="http://schemas.microsoft.com/office/powerpoint/2010/main" val="29434416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6345A2F8-6ED6-AD43-A58E-2F9739230305}"/>
              </a:ext>
            </a:extLst>
          </p:cNvPr>
          <p:cNvPicPr>
            <a:picLocks noChangeAspect="1"/>
          </p:cNvPicPr>
          <p:nvPr/>
        </p:nvPicPr>
        <p:blipFill>
          <a:blip r:embed="rId2"/>
          <a:stretch>
            <a:fillRect/>
          </a:stretch>
        </p:blipFill>
        <p:spPr>
          <a:xfrm>
            <a:off x="7604504" y="1164779"/>
            <a:ext cx="3571495" cy="2678621"/>
          </a:xfrm>
          <a:prstGeom prst="rect">
            <a:avLst/>
          </a:prstGeom>
        </p:spPr>
      </p:pic>
      <p:sp>
        <p:nvSpPr>
          <p:cNvPr id="2" name="Title 1">
            <a:extLst>
              <a:ext uri="{FF2B5EF4-FFF2-40B4-BE49-F238E27FC236}">
                <a16:creationId xmlns:a16="http://schemas.microsoft.com/office/drawing/2014/main" id="{83D1FA6E-7BB9-2047-93EB-8FAC078448D6}"/>
              </a:ext>
            </a:extLst>
          </p:cNvPr>
          <p:cNvSpPr>
            <a:spLocks noGrp="1"/>
          </p:cNvSpPr>
          <p:nvPr>
            <p:ph type="title"/>
          </p:nvPr>
        </p:nvSpPr>
        <p:spPr/>
        <p:txBody>
          <a:bodyPr/>
          <a:lstStyle/>
          <a:p>
            <a:r>
              <a:rPr lang="fr-FR"/>
              <a:t>Probabilistic programming: Bayes + Sampling</a:t>
            </a:r>
          </a:p>
        </p:txBody>
      </p:sp>
      <p:sp>
        <p:nvSpPr>
          <p:cNvPr id="3" name="Content Placeholder 2">
            <a:extLst>
              <a:ext uri="{FF2B5EF4-FFF2-40B4-BE49-F238E27FC236}">
                <a16:creationId xmlns:a16="http://schemas.microsoft.com/office/drawing/2014/main" id="{5F6C2873-5D5F-2743-B751-C47D8A5FE8BB}"/>
              </a:ext>
            </a:extLst>
          </p:cNvPr>
          <p:cNvSpPr>
            <a:spLocks noGrp="1"/>
          </p:cNvSpPr>
          <p:nvPr>
            <p:ph sz="half" idx="1"/>
          </p:nvPr>
        </p:nvSpPr>
        <p:spPr>
          <a:xfrm>
            <a:off x="737616" y="3672713"/>
            <a:ext cx="5181600" cy="2581783"/>
          </a:xfrm>
          <a:solidFill>
            <a:schemeClr val="bg1">
              <a:lumMod val="85000"/>
            </a:schemeClr>
          </a:solidFill>
        </p:spPr>
        <p:txBody>
          <a:bodyPr/>
          <a:lstStyle/>
          <a:p>
            <a:r>
              <a:rPr lang="fr-FR"/>
              <a:t>Conjugate prior: analytical form of posterior for some prior distributions</a:t>
            </a:r>
          </a:p>
          <a:p>
            <a:pPr lvl="1"/>
            <a:r>
              <a:rPr lang="fr-FR"/>
              <a:t>Gaussian </a:t>
            </a:r>
            <a:r>
              <a:rPr lang="fr-FR">
                <a:sym typeface="Wingdings" pitchFamily="2" charset="2"/>
              </a:rPr>
              <a:t> Guassian </a:t>
            </a:r>
          </a:p>
          <a:p>
            <a:pPr lvl="1"/>
            <a:r>
              <a:rPr lang="fr-FR">
                <a:sym typeface="Wingdings" pitchFamily="2" charset="2"/>
              </a:rPr>
              <a:t>Beta  Binomial</a:t>
            </a:r>
            <a:endParaRPr lang="fr-FR"/>
          </a:p>
          <a:p>
            <a:r>
              <a:rPr lang="en-US"/>
              <a:t>Bayes 1763 – Laplace 1812</a:t>
            </a:r>
            <a:endParaRPr lang="fr-FR"/>
          </a:p>
        </p:txBody>
      </p:sp>
      <p:sp>
        <p:nvSpPr>
          <p:cNvPr id="4" name="Content Placeholder 3">
            <a:extLst>
              <a:ext uri="{FF2B5EF4-FFF2-40B4-BE49-F238E27FC236}">
                <a16:creationId xmlns:a16="http://schemas.microsoft.com/office/drawing/2014/main" id="{B2139EBF-B82E-B04A-8490-8AD3AB30B28B}"/>
              </a:ext>
            </a:extLst>
          </p:cNvPr>
          <p:cNvSpPr>
            <a:spLocks noGrp="1"/>
          </p:cNvSpPr>
          <p:nvPr>
            <p:ph sz="half" idx="2"/>
          </p:nvPr>
        </p:nvSpPr>
        <p:spPr>
          <a:xfrm>
            <a:off x="6172200" y="3585781"/>
            <a:ext cx="5779008" cy="3272219"/>
          </a:xfrm>
          <a:solidFill>
            <a:schemeClr val="bg1">
              <a:lumMod val="85000"/>
            </a:schemeClr>
          </a:solidFill>
        </p:spPr>
        <p:txBody>
          <a:bodyPr/>
          <a:lstStyle/>
          <a:p>
            <a:r>
              <a:rPr lang="fr-FR"/>
              <a:t>When no conjugate prior </a:t>
            </a:r>
          </a:p>
          <a:p>
            <a:r>
              <a:rPr lang="fr-FR"/>
              <a:t>MCMC – Metropolis Hasting 1953</a:t>
            </a:r>
          </a:p>
          <a:p>
            <a:r>
              <a:rPr lang="fr-FR"/>
              <a:t>Gradient based sampling</a:t>
            </a:r>
          </a:p>
          <a:p>
            <a:pPr lvl="1"/>
            <a:r>
              <a:rPr lang="fr-FR"/>
              <a:t>Theano</a:t>
            </a:r>
          </a:p>
          <a:p>
            <a:pPr lvl="1"/>
            <a:r>
              <a:rPr lang="fr-FR"/>
              <a:t>Tensorflow Probabilities</a:t>
            </a:r>
          </a:p>
          <a:p>
            <a:pPr lvl="1"/>
            <a:r>
              <a:rPr lang="fr-FR"/>
              <a:t>Pyro …</a:t>
            </a:r>
          </a:p>
          <a:p>
            <a:r>
              <a:rPr lang="fr-FR"/>
              <a:t>Variational Inference (ADVI)</a:t>
            </a:r>
          </a:p>
        </p:txBody>
      </p:sp>
      <p:pic>
        <p:nvPicPr>
          <p:cNvPr id="6" name="Picture 5">
            <a:extLst>
              <a:ext uri="{FF2B5EF4-FFF2-40B4-BE49-F238E27FC236}">
                <a16:creationId xmlns:a16="http://schemas.microsoft.com/office/drawing/2014/main" id="{617CA87A-F5F9-C848-B8D6-9EADFA18B81C}"/>
              </a:ext>
            </a:extLst>
          </p:cNvPr>
          <p:cNvPicPr>
            <a:picLocks noChangeAspect="1"/>
          </p:cNvPicPr>
          <p:nvPr/>
        </p:nvPicPr>
        <p:blipFill>
          <a:blip r:embed="rId3"/>
          <a:stretch>
            <a:fillRect/>
          </a:stretch>
        </p:blipFill>
        <p:spPr>
          <a:xfrm>
            <a:off x="240792" y="1603308"/>
            <a:ext cx="2957615" cy="1581980"/>
          </a:xfrm>
          <a:prstGeom prst="rect">
            <a:avLst/>
          </a:prstGeom>
        </p:spPr>
      </p:pic>
      <p:pic>
        <p:nvPicPr>
          <p:cNvPr id="8" name="Picture 7">
            <a:extLst>
              <a:ext uri="{FF2B5EF4-FFF2-40B4-BE49-F238E27FC236}">
                <a16:creationId xmlns:a16="http://schemas.microsoft.com/office/drawing/2014/main" id="{9ECAB432-CF6F-3141-B316-06F6D9C3F058}"/>
              </a:ext>
            </a:extLst>
          </p:cNvPr>
          <p:cNvPicPr>
            <a:picLocks noChangeAspect="1"/>
          </p:cNvPicPr>
          <p:nvPr/>
        </p:nvPicPr>
        <p:blipFill>
          <a:blip r:embed="rId4"/>
          <a:stretch>
            <a:fillRect/>
          </a:stretch>
        </p:blipFill>
        <p:spPr>
          <a:xfrm>
            <a:off x="3239516" y="1859724"/>
            <a:ext cx="2679700" cy="901700"/>
          </a:xfrm>
          <a:prstGeom prst="rect">
            <a:avLst/>
          </a:prstGeom>
        </p:spPr>
      </p:pic>
    </p:spTree>
    <p:extLst>
      <p:ext uri="{BB962C8B-B14F-4D97-AF65-F5344CB8AC3E}">
        <p14:creationId xmlns:p14="http://schemas.microsoft.com/office/powerpoint/2010/main" val="18037238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A04D24-91DD-914E-AACA-9F37CF92FDA0}"/>
              </a:ext>
            </a:extLst>
          </p:cNvPr>
          <p:cNvSpPr>
            <a:spLocks noGrp="1"/>
          </p:cNvSpPr>
          <p:nvPr>
            <p:ph type="title"/>
          </p:nvPr>
        </p:nvSpPr>
        <p:spPr/>
        <p:txBody>
          <a:bodyPr/>
          <a:lstStyle/>
          <a:p>
            <a:r>
              <a:rPr lang="fr-FR"/>
              <a:t>Probabilistic programming</a:t>
            </a:r>
          </a:p>
        </p:txBody>
      </p:sp>
      <p:sp>
        <p:nvSpPr>
          <p:cNvPr id="3" name="Content Placeholder 2">
            <a:extLst>
              <a:ext uri="{FF2B5EF4-FFF2-40B4-BE49-F238E27FC236}">
                <a16:creationId xmlns:a16="http://schemas.microsoft.com/office/drawing/2014/main" id="{2A21FF39-B6CC-384A-8DF9-AF4DAA7C2EF1}"/>
              </a:ext>
            </a:extLst>
          </p:cNvPr>
          <p:cNvSpPr txBox="1">
            <a:spLocks/>
          </p:cNvSpPr>
          <p:nvPr/>
        </p:nvSpPr>
        <p:spPr>
          <a:xfrm>
            <a:off x="838200" y="1446462"/>
            <a:ext cx="5257800" cy="223857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a:solidFill>
                  <a:srgbClr val="FF0000"/>
                </a:solidFill>
              </a:rPr>
              <a:t>Modelisation</a:t>
            </a:r>
          </a:p>
          <a:p>
            <a:r>
              <a:rPr lang="fr-FR"/>
              <a:t>Program with variables as distributions</a:t>
            </a:r>
          </a:p>
          <a:p>
            <a:r>
              <a:rPr lang="fr-FR"/>
              <a:t>Bayes</a:t>
            </a:r>
          </a:p>
          <a:p>
            <a:r>
              <a:rPr lang="fr-FR"/>
              <a:t>Sampling</a:t>
            </a:r>
          </a:p>
        </p:txBody>
      </p:sp>
      <p:pic>
        <p:nvPicPr>
          <p:cNvPr id="4" name="Picture 3">
            <a:extLst>
              <a:ext uri="{FF2B5EF4-FFF2-40B4-BE49-F238E27FC236}">
                <a16:creationId xmlns:a16="http://schemas.microsoft.com/office/drawing/2014/main" id="{E89EE61D-EB8E-A44F-8B89-C9777589A667}"/>
              </a:ext>
            </a:extLst>
          </p:cNvPr>
          <p:cNvPicPr>
            <a:picLocks noChangeAspect="1"/>
          </p:cNvPicPr>
          <p:nvPr/>
        </p:nvPicPr>
        <p:blipFill>
          <a:blip r:embed="rId2"/>
          <a:stretch>
            <a:fillRect/>
          </a:stretch>
        </p:blipFill>
        <p:spPr>
          <a:xfrm>
            <a:off x="4522672" y="3782317"/>
            <a:ext cx="3301115" cy="1183195"/>
          </a:xfrm>
          <a:prstGeom prst="rect">
            <a:avLst/>
          </a:prstGeom>
        </p:spPr>
      </p:pic>
      <p:sp>
        <p:nvSpPr>
          <p:cNvPr id="5" name="Rectangle 4">
            <a:extLst>
              <a:ext uri="{FF2B5EF4-FFF2-40B4-BE49-F238E27FC236}">
                <a16:creationId xmlns:a16="http://schemas.microsoft.com/office/drawing/2014/main" id="{20461BB8-D484-8347-BCB4-3C59D6276863}"/>
              </a:ext>
            </a:extLst>
          </p:cNvPr>
          <p:cNvSpPr/>
          <p:nvPr/>
        </p:nvSpPr>
        <p:spPr>
          <a:xfrm>
            <a:off x="8248918" y="1027906"/>
            <a:ext cx="2551416" cy="2585323"/>
          </a:xfrm>
          <a:prstGeom prst="rect">
            <a:avLst/>
          </a:prstGeom>
        </p:spPr>
        <p:txBody>
          <a:bodyPr wrap="square">
            <a:spAutoFit/>
          </a:bodyPr>
          <a:lstStyle/>
          <a:p>
            <a:pPr>
              <a:buFont typeface="+mj-lt"/>
              <a:buAutoNum type="arabicPeriod"/>
            </a:pPr>
            <a:r>
              <a:rPr lang="en-US" b="0" i="0">
                <a:solidFill>
                  <a:srgbClr val="525252"/>
                </a:solidFill>
                <a:effectLst/>
                <a:latin typeface="lato"/>
                <a:hlinkClick r:id="rId3"/>
              </a:rPr>
              <a:t>Stan</a:t>
            </a:r>
            <a:endParaRPr lang="en-US" b="0" i="0">
              <a:solidFill>
                <a:srgbClr val="343434"/>
              </a:solidFill>
              <a:effectLst/>
              <a:latin typeface="lato"/>
            </a:endParaRPr>
          </a:p>
          <a:p>
            <a:pPr>
              <a:buFont typeface="+mj-lt"/>
              <a:buAutoNum type="arabicPeriod"/>
            </a:pPr>
            <a:r>
              <a:rPr lang="en-US" b="0" i="0">
                <a:solidFill>
                  <a:srgbClr val="525252"/>
                </a:solidFill>
                <a:effectLst/>
                <a:latin typeface="lato"/>
                <a:hlinkClick r:id="rId4"/>
              </a:rPr>
              <a:t>PyMC3</a:t>
            </a:r>
            <a:endParaRPr lang="en-US" b="0" i="0">
              <a:solidFill>
                <a:srgbClr val="343434"/>
              </a:solidFill>
              <a:effectLst/>
              <a:latin typeface="lato"/>
            </a:endParaRPr>
          </a:p>
          <a:p>
            <a:pPr>
              <a:buFont typeface="+mj-lt"/>
              <a:buAutoNum type="arabicPeriod"/>
            </a:pPr>
            <a:r>
              <a:rPr lang="en-US" b="0" i="0">
                <a:solidFill>
                  <a:srgbClr val="525252"/>
                </a:solidFill>
                <a:effectLst/>
                <a:latin typeface="lato"/>
                <a:hlinkClick r:id="rId5"/>
              </a:rPr>
              <a:t>Pyro</a:t>
            </a:r>
            <a:endParaRPr lang="en-US" b="0" i="0">
              <a:solidFill>
                <a:srgbClr val="343434"/>
              </a:solidFill>
              <a:effectLst/>
              <a:latin typeface="lato"/>
            </a:endParaRPr>
          </a:p>
          <a:p>
            <a:pPr>
              <a:buFont typeface="+mj-lt"/>
              <a:buAutoNum type="arabicPeriod"/>
            </a:pPr>
            <a:r>
              <a:rPr lang="en-US" b="0" i="0">
                <a:solidFill>
                  <a:srgbClr val="525252"/>
                </a:solidFill>
                <a:effectLst/>
                <a:latin typeface="lato"/>
                <a:hlinkClick r:id="rId6"/>
              </a:rPr>
              <a:t>Tensorflow Probability</a:t>
            </a:r>
            <a:endParaRPr lang="en-US" b="0" i="0">
              <a:solidFill>
                <a:srgbClr val="343434"/>
              </a:solidFill>
              <a:effectLst/>
              <a:latin typeface="lato"/>
            </a:endParaRPr>
          </a:p>
          <a:p>
            <a:pPr>
              <a:buFont typeface="+mj-lt"/>
              <a:buAutoNum type="arabicPeriod"/>
            </a:pPr>
            <a:r>
              <a:rPr lang="en-US" b="0" i="0">
                <a:solidFill>
                  <a:srgbClr val="525252"/>
                </a:solidFill>
                <a:effectLst/>
                <a:latin typeface="lato"/>
                <a:hlinkClick r:id="rId7"/>
              </a:rPr>
              <a:t>Edward</a:t>
            </a:r>
            <a:endParaRPr lang="en-US" b="0" i="0">
              <a:solidFill>
                <a:srgbClr val="343434"/>
              </a:solidFill>
              <a:effectLst/>
              <a:latin typeface="lato"/>
            </a:endParaRPr>
          </a:p>
          <a:p>
            <a:pPr>
              <a:buFont typeface="+mj-lt"/>
              <a:buAutoNum type="arabicPeriod"/>
            </a:pPr>
            <a:r>
              <a:rPr lang="en-US" b="0" i="0">
                <a:solidFill>
                  <a:srgbClr val="525252"/>
                </a:solidFill>
                <a:effectLst/>
                <a:latin typeface="lato"/>
                <a:hlinkClick r:id="rId8"/>
              </a:rPr>
              <a:t>Greta</a:t>
            </a:r>
            <a:endParaRPr lang="en-US" b="0" i="0">
              <a:solidFill>
                <a:srgbClr val="343434"/>
              </a:solidFill>
              <a:effectLst/>
              <a:latin typeface="lato"/>
            </a:endParaRPr>
          </a:p>
          <a:p>
            <a:pPr>
              <a:buFont typeface="+mj-lt"/>
              <a:buAutoNum type="arabicPeriod"/>
            </a:pPr>
            <a:r>
              <a:rPr lang="en-US" b="0" i="0">
                <a:solidFill>
                  <a:srgbClr val="525252"/>
                </a:solidFill>
                <a:effectLst/>
                <a:latin typeface="lato"/>
                <a:hlinkClick r:id="rId9"/>
              </a:rPr>
              <a:t>Infer.NET</a:t>
            </a:r>
            <a:endParaRPr lang="en-US" b="0" i="0">
              <a:solidFill>
                <a:srgbClr val="343434"/>
              </a:solidFill>
              <a:effectLst/>
              <a:latin typeface="lato"/>
            </a:endParaRPr>
          </a:p>
          <a:p>
            <a:pPr>
              <a:buFont typeface="+mj-lt"/>
              <a:buAutoNum type="arabicPeriod"/>
            </a:pPr>
            <a:r>
              <a:rPr lang="en-US" b="0" i="0">
                <a:solidFill>
                  <a:srgbClr val="525252"/>
                </a:solidFill>
                <a:effectLst/>
                <a:latin typeface="lato"/>
                <a:hlinkClick r:id="rId10"/>
              </a:rPr>
              <a:t>BUGS</a:t>
            </a:r>
            <a:endParaRPr lang="en-US" b="0" i="0">
              <a:solidFill>
                <a:srgbClr val="343434"/>
              </a:solidFill>
              <a:effectLst/>
              <a:latin typeface="lato"/>
            </a:endParaRPr>
          </a:p>
          <a:p>
            <a:pPr>
              <a:buFont typeface="+mj-lt"/>
              <a:buAutoNum type="arabicPeriod"/>
            </a:pPr>
            <a:r>
              <a:rPr lang="en-US" b="0" i="0">
                <a:solidFill>
                  <a:srgbClr val="525252"/>
                </a:solidFill>
                <a:effectLst/>
                <a:latin typeface="lato"/>
                <a:hlinkClick r:id="rId11"/>
              </a:rPr>
              <a:t>JAGS</a:t>
            </a:r>
            <a:endParaRPr lang="en-US" b="0" i="0">
              <a:solidFill>
                <a:srgbClr val="343434"/>
              </a:solidFill>
              <a:effectLst/>
              <a:latin typeface="lato"/>
            </a:endParaRPr>
          </a:p>
        </p:txBody>
      </p:sp>
      <p:pic>
        <p:nvPicPr>
          <p:cNvPr id="6" name="Picture 5">
            <a:extLst>
              <a:ext uri="{FF2B5EF4-FFF2-40B4-BE49-F238E27FC236}">
                <a16:creationId xmlns:a16="http://schemas.microsoft.com/office/drawing/2014/main" id="{6B0E66F7-8E6C-E74B-AC3C-F5C30D0B1BE0}"/>
              </a:ext>
            </a:extLst>
          </p:cNvPr>
          <p:cNvPicPr>
            <a:picLocks noChangeAspect="1"/>
          </p:cNvPicPr>
          <p:nvPr/>
        </p:nvPicPr>
        <p:blipFill>
          <a:blip r:embed="rId12"/>
          <a:stretch>
            <a:fillRect/>
          </a:stretch>
        </p:blipFill>
        <p:spPr>
          <a:xfrm>
            <a:off x="2895536" y="5141969"/>
            <a:ext cx="2760887" cy="1553554"/>
          </a:xfrm>
          <a:prstGeom prst="rect">
            <a:avLst/>
          </a:prstGeom>
        </p:spPr>
      </p:pic>
      <p:pic>
        <p:nvPicPr>
          <p:cNvPr id="7" name="Picture 6">
            <a:extLst>
              <a:ext uri="{FF2B5EF4-FFF2-40B4-BE49-F238E27FC236}">
                <a16:creationId xmlns:a16="http://schemas.microsoft.com/office/drawing/2014/main" id="{DAB4CDD2-78A1-6141-9A31-A273979FE2DF}"/>
              </a:ext>
            </a:extLst>
          </p:cNvPr>
          <p:cNvPicPr>
            <a:picLocks noChangeAspect="1"/>
          </p:cNvPicPr>
          <p:nvPr/>
        </p:nvPicPr>
        <p:blipFill>
          <a:blip r:embed="rId13"/>
          <a:stretch>
            <a:fillRect/>
          </a:stretch>
        </p:blipFill>
        <p:spPr>
          <a:xfrm>
            <a:off x="6553003" y="5250094"/>
            <a:ext cx="1445429" cy="1445429"/>
          </a:xfrm>
          <a:prstGeom prst="rect">
            <a:avLst/>
          </a:prstGeom>
        </p:spPr>
      </p:pic>
      <p:pic>
        <p:nvPicPr>
          <p:cNvPr id="8" name="Picture 7">
            <a:extLst>
              <a:ext uri="{FF2B5EF4-FFF2-40B4-BE49-F238E27FC236}">
                <a16:creationId xmlns:a16="http://schemas.microsoft.com/office/drawing/2014/main" id="{CE560224-F18D-AC4C-B9A7-ECF2CBA9A6BB}"/>
              </a:ext>
            </a:extLst>
          </p:cNvPr>
          <p:cNvPicPr>
            <a:picLocks noChangeAspect="1"/>
          </p:cNvPicPr>
          <p:nvPr/>
        </p:nvPicPr>
        <p:blipFill>
          <a:blip r:embed="rId14"/>
          <a:stretch>
            <a:fillRect/>
          </a:stretch>
        </p:blipFill>
        <p:spPr>
          <a:xfrm>
            <a:off x="9800246" y="5179011"/>
            <a:ext cx="1553554" cy="1313863"/>
          </a:xfrm>
          <a:prstGeom prst="rect">
            <a:avLst/>
          </a:prstGeom>
        </p:spPr>
      </p:pic>
      <p:pic>
        <p:nvPicPr>
          <p:cNvPr id="9" name="Picture 8">
            <a:extLst>
              <a:ext uri="{FF2B5EF4-FFF2-40B4-BE49-F238E27FC236}">
                <a16:creationId xmlns:a16="http://schemas.microsoft.com/office/drawing/2014/main" id="{B3B9377B-0103-2641-9EF4-12BAE1B2C43A}"/>
              </a:ext>
            </a:extLst>
          </p:cNvPr>
          <p:cNvPicPr>
            <a:picLocks noChangeAspect="1"/>
          </p:cNvPicPr>
          <p:nvPr/>
        </p:nvPicPr>
        <p:blipFill>
          <a:blip r:embed="rId15"/>
          <a:stretch>
            <a:fillRect/>
          </a:stretch>
        </p:blipFill>
        <p:spPr>
          <a:xfrm>
            <a:off x="595117" y="4965512"/>
            <a:ext cx="2014591" cy="2014591"/>
          </a:xfrm>
          <a:prstGeom prst="rect">
            <a:avLst/>
          </a:prstGeom>
        </p:spPr>
      </p:pic>
    </p:spTree>
    <p:extLst>
      <p:ext uri="{BB962C8B-B14F-4D97-AF65-F5344CB8AC3E}">
        <p14:creationId xmlns:p14="http://schemas.microsoft.com/office/powerpoint/2010/main" val="46272489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8001</TotalTime>
  <Words>2140</Words>
  <Application>Microsoft Macintosh PowerPoint</Application>
  <PresentationFormat>Widescreen</PresentationFormat>
  <Paragraphs>275</Paragraphs>
  <Slides>49</Slides>
  <Notes>7</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49</vt:i4>
      </vt:variant>
    </vt:vector>
  </HeadingPairs>
  <TitlesOfParts>
    <vt:vector size="59" baseType="lpstr">
      <vt:lpstr>-apple-system</vt:lpstr>
      <vt:lpstr>Arial</vt:lpstr>
      <vt:lpstr>Calibri</vt:lpstr>
      <vt:lpstr>Calibri Light</vt:lpstr>
      <vt:lpstr>lato</vt:lpstr>
      <vt:lpstr>Open Sans</vt:lpstr>
      <vt:lpstr>STIXGeneral-Italic</vt:lpstr>
      <vt:lpstr>STIXGeneral-Regular</vt:lpstr>
      <vt:lpstr>STIXVariants</vt:lpstr>
      <vt:lpstr>Office Theme</vt:lpstr>
      <vt:lpstr>Probabilistic Programming</vt:lpstr>
      <vt:lpstr>PowerPoint Presentation</vt:lpstr>
      <vt:lpstr>ML vs Stats</vt:lpstr>
      <vt:lpstr>ML vs Stats</vt:lpstr>
      <vt:lpstr>PowerPoint Presentation</vt:lpstr>
      <vt:lpstr>Probabilistic programming</vt:lpstr>
      <vt:lpstr>Probabilistic programming</vt:lpstr>
      <vt:lpstr>Probabilistic programming: Bayes + Sampling</vt:lpstr>
      <vt:lpstr>Probabilistic programming</vt:lpstr>
      <vt:lpstr>Use case: Retail credit</vt:lpstr>
      <vt:lpstr>LGD</vt:lpstr>
      <vt:lpstr>Use case: Quantopian</vt:lpstr>
      <vt:lpstr>PowerPoint Presentation</vt:lpstr>
      <vt:lpstr>How to select strategies for fund?</vt:lpstr>
      <vt:lpstr>Does out-of-sample data support backtest?</vt:lpstr>
      <vt:lpstr>Blackbox Machine Learning</vt:lpstr>
      <vt:lpstr>Frequentist Statistics</vt:lpstr>
      <vt:lpstr>Probabilistic Programming</vt:lpstr>
      <vt:lpstr>Comparing mean returns in-sample vs out-of-sample</vt:lpstr>
      <vt:lpstr>What actually happened</vt:lpstr>
      <vt:lpstr>In practice</vt:lpstr>
      <vt:lpstr>In practice</vt:lpstr>
      <vt:lpstr>Bayes formula</vt:lpstr>
      <vt:lpstr>Bayes formula</vt:lpstr>
      <vt:lpstr>PowerPoint Presentation</vt:lpstr>
      <vt:lpstr>Exercice</vt:lpstr>
      <vt:lpstr>PowerPoint Presentation</vt:lpstr>
      <vt:lpstr>PowerPoint Presentation</vt:lpstr>
      <vt:lpstr>Conjugate prior</vt:lpstr>
      <vt:lpstr>Conjugate prior</vt:lpstr>
      <vt:lpstr>Conjugate prior</vt:lpstr>
      <vt:lpstr>PowerPoint Presentation</vt:lpstr>
      <vt:lpstr>Beta distribution</vt:lpstr>
      <vt:lpstr>Beta-Binomial </vt:lpstr>
      <vt:lpstr>Recap</vt:lpstr>
      <vt:lpstr>PowerPoint Presentation</vt:lpstr>
      <vt:lpstr>Lab 01</vt:lpstr>
      <vt:lpstr>Install</vt:lpstr>
      <vt:lpstr>Gaussian</vt:lpstr>
      <vt:lpstr>Exercice</vt:lpstr>
      <vt:lpstr>Coin Flip</vt:lpstr>
      <vt:lpstr>Inference on a binomial proportion</vt:lpstr>
      <vt:lpstr>Coin flip</vt:lpstr>
      <vt:lpstr>PP in action: coin flip</vt:lpstr>
      <vt:lpstr>Dice rolls</vt:lpstr>
      <vt:lpstr>Dice rolls</vt:lpstr>
      <vt:lpstr>Dirichlet</vt:lpstr>
      <vt:lpstr>Polling</vt:lpstr>
      <vt:lpstr>Dice, Polls &amp; Dirichlet Multinomials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Alex Perrier</dc:creator>
  <cp:lastModifiedBy>Alex Perrier</cp:lastModifiedBy>
  <cp:revision>63</cp:revision>
  <dcterms:created xsi:type="dcterms:W3CDTF">2019-03-19T15:41:53Z</dcterms:created>
  <dcterms:modified xsi:type="dcterms:W3CDTF">2019-03-25T17:33:42Z</dcterms:modified>
</cp:coreProperties>
</file>